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9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0C1EC-1B0B-4AC4-BF4D-031E64E68093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E62D6-E13D-4EBA-8DD9-B41F4F9801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E62D6-E13D-4EBA-8DD9-B41F4F980131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0C45-040C-41F5-9766-06ECC0F35062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33BE-D5D5-41D1-983F-9479548F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0C45-040C-41F5-9766-06ECC0F35062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33BE-D5D5-41D1-983F-9479548F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0C45-040C-41F5-9766-06ECC0F35062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33BE-D5D5-41D1-983F-9479548F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B2C520A-6DB6-40EB-9789-E00403DBDD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4E7739-C11D-4502-A2DC-8138A05719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FD96D6-A2EB-4A44-80FB-B6E2382F6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0C45-040C-41F5-9766-06ECC0F35062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33BE-D5D5-41D1-983F-9479548F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0C45-040C-41F5-9766-06ECC0F35062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33BE-D5D5-41D1-983F-9479548F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0C45-040C-41F5-9766-06ECC0F35062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33BE-D5D5-41D1-983F-9479548F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0C45-040C-41F5-9766-06ECC0F35062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33BE-D5D5-41D1-983F-9479548F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0C45-040C-41F5-9766-06ECC0F35062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33BE-D5D5-41D1-983F-9479548F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0C45-040C-41F5-9766-06ECC0F35062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33BE-D5D5-41D1-983F-9479548F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0C45-040C-41F5-9766-06ECC0F35062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33BE-D5D5-41D1-983F-9479548F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0C45-040C-41F5-9766-06ECC0F35062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33BE-D5D5-41D1-983F-9479548F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50C45-040C-41F5-9766-06ECC0F35062}" type="datetimeFigureOut">
              <a:rPr lang="en-US" smtClean="0"/>
              <a:pPr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D33BE-D5D5-41D1-983F-9479548FF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 1.1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Functions and Graphs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762000"/>
          </a:xfrm>
        </p:spPr>
        <p:txBody>
          <a:bodyPr>
            <a:normAutofit fontScale="90000"/>
          </a:bodyPr>
          <a:lstStyle/>
          <a:p>
            <a:r>
              <a:rPr lang="en-US" sz="2800" b="1">
                <a:latin typeface="Times New Roman" pitchFamily="18" charset="0"/>
              </a:rPr>
              <a:t>Using Graphing Calculator to solve the equation, </a:t>
            </a:r>
            <a:br>
              <a:rPr lang="en-US" sz="2800" b="1">
                <a:latin typeface="Times New Roman" pitchFamily="18" charset="0"/>
              </a:rPr>
            </a:br>
            <a:r>
              <a:rPr lang="en-US" sz="2800" b="1">
                <a:latin typeface="Times New Roman" pitchFamily="18" charset="0"/>
              </a:rPr>
              <a:t>Equation 572 – 23x = 181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29025" y="2790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0"/>
            <a:ext cx="2286000" cy="15494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629025" y="2790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438400"/>
            <a:ext cx="2133600" cy="1444625"/>
          </a:xfrm>
          <a:prstGeom prst="rect">
            <a:avLst/>
          </a:prstGeom>
          <a:noFill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629025" y="2790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2514600"/>
            <a:ext cx="2038350" cy="1379538"/>
          </a:xfrm>
          <a:prstGeom prst="rect">
            <a:avLst/>
          </a:prstGeom>
          <a:noFill/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629025" y="2790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5105400"/>
            <a:ext cx="2286000" cy="1547813"/>
          </a:xfrm>
          <a:prstGeom prst="rect">
            <a:avLst/>
          </a:prstGeom>
          <a:noFill/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0" y="1752600"/>
            <a:ext cx="8678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  </a:t>
            </a:r>
            <a:r>
              <a:rPr lang="en-US" sz="2000" b="1" u="sng">
                <a:latin typeface="Times New Roman" pitchFamily="18" charset="0"/>
              </a:rPr>
              <a:t>Press Window</a:t>
            </a:r>
            <a:r>
              <a:rPr lang="en-US" sz="2000" b="1">
                <a:latin typeface="Times New Roman" pitchFamily="18" charset="0"/>
              </a:rPr>
              <a:t>  and enter      </a:t>
            </a:r>
            <a:r>
              <a:rPr lang="en-US" sz="2000" b="1" u="sng">
                <a:latin typeface="Times New Roman" pitchFamily="18" charset="0"/>
              </a:rPr>
              <a:t>Press Y1 and Y2</a:t>
            </a:r>
            <a:r>
              <a:rPr lang="en-US" sz="2000" b="1">
                <a:latin typeface="Times New Roman" pitchFamily="18" charset="0"/>
              </a:rPr>
              <a:t> and enter    </a:t>
            </a:r>
            <a:r>
              <a:rPr lang="en-US" sz="2000" b="1" u="sng">
                <a:latin typeface="Times New Roman" pitchFamily="18" charset="0"/>
              </a:rPr>
              <a:t>Press 2</a:t>
            </a:r>
            <a:r>
              <a:rPr lang="en-US" sz="2000" b="1" u="sng" baseline="30000">
                <a:latin typeface="Times New Roman" pitchFamily="18" charset="0"/>
              </a:rPr>
              <a:t>nd</a:t>
            </a:r>
            <a:r>
              <a:rPr lang="en-US" sz="2000" b="1">
                <a:latin typeface="Times New Roman" pitchFamily="18" charset="0"/>
              </a:rPr>
              <a:t> and </a:t>
            </a:r>
            <a:r>
              <a:rPr lang="en-US" sz="2000" b="1" u="sng">
                <a:latin typeface="Times New Roman" pitchFamily="18" charset="0"/>
              </a:rPr>
              <a:t>Table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2743200" y="4572000"/>
            <a:ext cx="271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>
                <a:latin typeface="Times New Roman" pitchFamily="18" charset="0"/>
              </a:rPr>
              <a:t>Press Graph and Trace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495800" y="1143000"/>
            <a:ext cx="17540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  Y1                   </a:t>
            </a:r>
            <a:r>
              <a:rPr lang="en-US" dirty="0"/>
              <a:t>Y2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000" b="1" u="sng" dirty="0" smtClean="0"/>
              <a:t> Ex 1.1 , 39 </a:t>
            </a:r>
            <a:r>
              <a:rPr lang="en-US" sz="2000" b="1" u="sng" dirty="0"/>
              <a:t>( Pg 18)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1800" dirty="0"/>
              <a:t>a) Solve the equation for y in terms of x</a:t>
            </a:r>
            <a:br>
              <a:rPr lang="en-US" sz="1800" dirty="0"/>
            </a:br>
            <a:r>
              <a:rPr lang="en-US" sz="1800" dirty="0"/>
              <a:t>b) Graph the equation on your calculator in the specified window</a:t>
            </a:r>
            <a:br>
              <a:rPr lang="en-US" sz="1800" dirty="0"/>
            </a:br>
            <a:r>
              <a:rPr lang="en-US" sz="1800" dirty="0"/>
              <a:t>c) Make a pencil and paper sketch of the graph</a:t>
            </a:r>
            <a:br>
              <a:rPr lang="en-US" sz="1800" dirty="0"/>
            </a:br>
            <a:r>
              <a:rPr lang="en-US" sz="1800" dirty="0"/>
              <a:t>Label the scales on your axes, and the coordinates of the intercepts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3x - 4y = 1200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Xmin = - 1000     Ymin = - 1000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Xmax =   1000     Y max = 1000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XSc1 = 1              YSc 1 =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u="sng"/>
              <a:t>Solution </a:t>
            </a:r>
            <a:r>
              <a:rPr lang="en-US" sz="1800"/>
              <a:t>–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3x – 4y = 1200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Find y in the given equation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-4y = - 3x + 1200 ( Isolate y)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y = -3/-4  x + 1200/-4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y = ¾  x – 300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Y1 = ¾  x - 300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4102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733800" y="4572000"/>
            <a:ext cx="17399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u="sng"/>
              <a:t>Hit Y, Enter </a:t>
            </a:r>
          </a:p>
          <a:p>
            <a:pPr>
              <a:spcBef>
                <a:spcPct val="20000"/>
              </a:spcBef>
            </a:pPr>
            <a:r>
              <a:rPr lang="en-US"/>
              <a:t>Y1 = ¾  x - 300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086600" y="4876800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Hit Graph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5029200"/>
            <a:ext cx="3033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u="sng"/>
              <a:t>Hit Window</a:t>
            </a:r>
            <a:r>
              <a:rPr lang="en-US" sz="1600" b="1"/>
              <a:t> , </a:t>
            </a:r>
            <a:r>
              <a:rPr lang="en-US" sz="1600" b="1" u="sng"/>
              <a:t>Enter the values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54102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54102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/>
              <a:t>Graphing Calculator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Press Y = key, Enter</a:t>
            </a:r>
          </a:p>
          <a:p>
            <a:pPr>
              <a:buFontTx/>
              <a:buNone/>
            </a:pPr>
            <a:r>
              <a:rPr lang="en-US" sz="2400" b="1"/>
              <a:t>Y</a:t>
            </a:r>
            <a:r>
              <a:rPr lang="en-US" sz="2400" b="1" baseline="-25000"/>
              <a:t>1</a:t>
            </a:r>
            <a:r>
              <a:rPr lang="en-US" sz="2400"/>
              <a:t> = </a:t>
            </a:r>
            <a:r>
              <a:rPr lang="en-US" sz="2400" b="1"/>
              <a:t>1454 –16X</a:t>
            </a:r>
            <a:r>
              <a:rPr lang="en-US" sz="2400" b="1" baseline="30000"/>
              <a:t>2</a:t>
            </a:r>
          </a:p>
          <a:p>
            <a:pPr>
              <a:buFontTx/>
              <a:buNone/>
            </a:pPr>
            <a:endParaRPr lang="en-US" sz="2400" b="1" baseline="30000"/>
          </a:p>
          <a:p>
            <a:pPr>
              <a:buFontTx/>
              <a:buNone/>
            </a:pPr>
            <a:endParaRPr lang="en-US" sz="2400" b="1" baseline="30000"/>
          </a:p>
          <a:p>
            <a:pPr>
              <a:buFontTx/>
              <a:buNone/>
            </a:pPr>
            <a:endParaRPr lang="en-US" b="1" baseline="30000"/>
          </a:p>
          <a:p>
            <a:pPr>
              <a:buFontTx/>
              <a:buNone/>
            </a:pPr>
            <a:r>
              <a:rPr lang="en-US" b="1" baseline="30000"/>
              <a:t>Press </a:t>
            </a:r>
            <a:r>
              <a:rPr lang="en-US" b="1" u="sng" baseline="30000"/>
              <a:t>2nd</a:t>
            </a:r>
            <a:r>
              <a:rPr lang="en-US" b="1" baseline="30000"/>
              <a:t> WINDOW to access the </a:t>
            </a:r>
            <a:r>
              <a:rPr lang="en-US" b="1" u="sng" baseline="30000"/>
              <a:t>Tbl Set</a:t>
            </a:r>
            <a:r>
              <a:rPr lang="en-US" b="1" baseline="30000"/>
              <a:t> start from 0</a:t>
            </a:r>
          </a:p>
          <a:p>
            <a:pPr>
              <a:buFontTx/>
              <a:buNone/>
            </a:pPr>
            <a:r>
              <a:rPr lang="en-US" b="1" baseline="30000"/>
              <a:t>And the increment of one unit in the x values , </a:t>
            </a:r>
          </a:p>
          <a:p>
            <a:pPr>
              <a:buFontTx/>
              <a:buNone/>
            </a:pPr>
            <a:endParaRPr lang="en-US" baseline="30000"/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1430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6576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558165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37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558165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37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558165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3429000" y="5181600"/>
            <a:ext cx="561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/>
              <a:t>Press </a:t>
            </a:r>
            <a:r>
              <a:rPr lang="en-US" b="1" u="sng"/>
              <a:t>2nd</a:t>
            </a:r>
            <a:r>
              <a:rPr lang="en-US" b="1"/>
              <a:t> and </a:t>
            </a:r>
            <a:r>
              <a:rPr lang="en-US" b="1" u="sng"/>
              <a:t>graph </a:t>
            </a:r>
            <a:r>
              <a:rPr lang="en-US" b="1"/>
              <a:t>for table             Press </a:t>
            </a:r>
            <a:r>
              <a:rPr lang="en-US" b="1" u="sng"/>
              <a:t>graph</a:t>
            </a:r>
            <a:r>
              <a:rPr lang="en-US" b="1"/>
              <a:t> 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685800" y="5257800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Press </a:t>
            </a:r>
            <a:r>
              <a:rPr lang="en-US" b="1" u="sng"/>
              <a:t>WINDOW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200"/>
              <a:t>Ex4( pg 15)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305800" cy="4876800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200" b="1" dirty="0"/>
              <a:t>Leon’s </a:t>
            </a:r>
            <a:r>
              <a:rPr lang="en-US" sz="2200" b="1" dirty="0" smtClean="0"/>
              <a:t>camper </a:t>
            </a:r>
            <a:r>
              <a:rPr lang="en-US" sz="2200" b="1" dirty="0"/>
              <a:t>has a </a:t>
            </a:r>
            <a:r>
              <a:rPr lang="en-US" sz="2200" b="1" u="sng" dirty="0"/>
              <a:t>20-gallon gas tank</a:t>
            </a:r>
            <a:r>
              <a:rPr lang="en-US" sz="2200" b="1" dirty="0"/>
              <a:t> and he gets </a:t>
            </a:r>
            <a:r>
              <a:rPr lang="en-US" sz="2200" b="1" u="sng" dirty="0"/>
              <a:t>12 miles to the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200" b="1" u="sng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200" b="1" u="sng" dirty="0" smtClean="0"/>
              <a:t>gallon</a:t>
            </a:r>
            <a:r>
              <a:rPr lang="en-US" sz="2200" b="1" dirty="0"/>
              <a:t>. (that is , </a:t>
            </a:r>
            <a:r>
              <a:rPr lang="en-US" sz="2200" b="1" u="sng" dirty="0"/>
              <a:t>he uses      gallon per mile</a:t>
            </a:r>
            <a:r>
              <a:rPr lang="en-US" sz="2200" b="1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200" b="1" dirty="0"/>
              <a:t>Complete the table of values for the amount of gas, g, left in Leon’s tank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200" b="1" dirty="0"/>
              <a:t>after driving m miles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8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8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4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400" dirty="0"/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endParaRPr lang="en-US" sz="1400" b="1" u="sng" dirty="0"/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endParaRPr lang="en-US" sz="1400" b="1" u="sng" dirty="0"/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endParaRPr lang="en-US" sz="1400" b="1" u="sng" dirty="0"/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endParaRPr lang="en-US" sz="1400" b="1" u="sng" dirty="0"/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endParaRPr lang="en-US" sz="1400" b="1" u="sng" dirty="0"/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endParaRPr lang="en-US" sz="1400" b="1" u="sng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sz="2200" b="1" u="sng" dirty="0" smtClean="0"/>
              <a:t>Solution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2200" b="1" u="sng" dirty="0"/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en-US" sz="1800" b="1" u="sng" dirty="0"/>
              <a:t>Write an equation</a:t>
            </a:r>
            <a:r>
              <a:rPr lang="en-US" sz="1800" dirty="0"/>
              <a:t> that expresses the amount of gas, g, in Leon’s fuel tank in terms of the number of miles, m, he has driven.</a:t>
            </a:r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en-US" sz="1800" b="1" u="sng" dirty="0"/>
              <a:t>Graph the equation</a:t>
            </a:r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en-US" sz="1800" b="1" u="sng" dirty="0"/>
              <a:t>How much gas</a:t>
            </a:r>
            <a:r>
              <a:rPr lang="en-US" sz="1800" dirty="0"/>
              <a:t> will Leon use between </a:t>
            </a:r>
            <a:r>
              <a:rPr lang="en-US" sz="1800" b="1" u="sng" dirty="0"/>
              <a:t>8am</a:t>
            </a:r>
            <a:r>
              <a:rPr lang="en-US" sz="1800" dirty="0"/>
              <a:t>, when his odometer reads </a:t>
            </a:r>
            <a:r>
              <a:rPr lang="en-US" sz="1800" b="1" u="sng" dirty="0"/>
              <a:t>96 miles</a:t>
            </a:r>
            <a:r>
              <a:rPr lang="en-US" sz="1800" dirty="0"/>
              <a:t>, and </a:t>
            </a:r>
            <a:r>
              <a:rPr lang="en-US" sz="1800" b="1" u="sng" dirty="0"/>
              <a:t>9 </a:t>
            </a:r>
            <a:r>
              <a:rPr lang="en-US" sz="1800" b="1" u="sng" dirty="0" err="1"/>
              <a:t>a.m</a:t>
            </a:r>
            <a:r>
              <a:rPr lang="en-US" sz="1800" b="1" u="sng" dirty="0"/>
              <a:t>,</a:t>
            </a:r>
            <a:r>
              <a:rPr lang="en-US" sz="1800" dirty="0"/>
              <a:t> when the </a:t>
            </a:r>
            <a:r>
              <a:rPr lang="en-US" sz="1800" b="1" dirty="0"/>
              <a:t>odometer </a:t>
            </a:r>
            <a:r>
              <a:rPr lang="en-US" sz="1800" dirty="0"/>
              <a:t>reads </a:t>
            </a:r>
            <a:r>
              <a:rPr lang="en-US" sz="1800" b="1" u="sng" dirty="0"/>
              <a:t>144 miles</a:t>
            </a:r>
            <a:r>
              <a:rPr lang="en-US" sz="1800" dirty="0"/>
              <a:t> ? Illustrate the graph</a:t>
            </a:r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en-US" sz="1800" dirty="0"/>
              <a:t>If Leon has less than </a:t>
            </a:r>
            <a:r>
              <a:rPr lang="en-US" sz="1800" b="1" u="sng" dirty="0"/>
              <a:t>5 gallons of gas left</a:t>
            </a:r>
            <a:r>
              <a:rPr lang="en-US" sz="1800" dirty="0"/>
              <a:t>, how many miles has he driven ? Illustrate on the graph.</a:t>
            </a:r>
          </a:p>
        </p:txBody>
      </p:sp>
      <p:graphicFrame>
        <p:nvGraphicFramePr>
          <p:cNvPr id="84023" name="Group 55"/>
          <p:cNvGraphicFramePr>
            <a:graphicFrameLocks noGrp="1"/>
          </p:cNvGraphicFramePr>
          <p:nvPr>
            <p:ph sz="quarter" idx="2"/>
          </p:nvPr>
        </p:nvGraphicFramePr>
        <p:xfrm>
          <a:off x="2438400" y="2895600"/>
          <a:ext cx="3276600" cy="966788"/>
        </p:xfrm>
        <a:graphic>
          <a:graphicData uri="http://schemas.openxmlformats.org/drawingml/2006/table">
            <a:tbl>
              <a:tblPr/>
              <a:tblGrid>
                <a:gridCol w="349250"/>
                <a:gridCol w="346075"/>
                <a:gridCol w="458788"/>
                <a:gridCol w="584200"/>
                <a:gridCol w="638175"/>
                <a:gridCol w="900112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4020" name="Object 52"/>
          <p:cNvGraphicFramePr>
            <a:graphicFrameLocks noChangeAspect="1"/>
          </p:cNvGraphicFramePr>
          <p:nvPr>
            <p:ph sz="quarter" idx="3"/>
          </p:nvPr>
        </p:nvGraphicFramePr>
        <p:xfrm>
          <a:off x="2971800" y="1600200"/>
          <a:ext cx="133350" cy="258763"/>
        </p:xfrm>
        <a:graphic>
          <a:graphicData uri="http://schemas.openxmlformats.org/presentationml/2006/ole">
            <p:oleObj spid="_x0000_s2050" name="Equation" r:id="rId3" imgW="20304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0" y="6477000"/>
            <a:ext cx="61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P.T.O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514600" cy="533400"/>
          </a:xfrm>
        </p:spPr>
        <p:txBody>
          <a:bodyPr>
            <a:normAutofit/>
          </a:bodyPr>
          <a:lstStyle/>
          <a:p>
            <a:r>
              <a:rPr lang="en-US" sz="1400" b="1"/>
              <a:t>                                    Exercise 1.1</a:t>
            </a:r>
            <a:br>
              <a:rPr lang="en-US" sz="1400" b="1"/>
            </a:br>
            <a:r>
              <a:rPr lang="en-US" sz="1400" b="1"/>
              <a:t> ( Example 4, pg – 15)</a:t>
            </a:r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>
            <a:off x="3733800" y="3733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 flipV="1">
            <a:off x="3733800" y="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3733800" y="3733800"/>
            <a:ext cx="3657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600" b="1">
              <a:latin typeface="Times New Roman" pitchFamily="18" charset="0"/>
            </a:endParaRP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657600" y="5257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80903" name="Oval 7"/>
          <p:cNvSpPr>
            <a:spLocks noChangeArrowheads="1"/>
          </p:cNvSpPr>
          <p:nvPr/>
        </p:nvSpPr>
        <p:spPr bwMode="auto">
          <a:xfrm>
            <a:off x="3810000" y="3657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Oval 8"/>
          <p:cNvSpPr>
            <a:spLocks noChangeArrowheads="1"/>
          </p:cNvSpPr>
          <p:nvPr/>
        </p:nvSpPr>
        <p:spPr bwMode="auto">
          <a:xfrm>
            <a:off x="55626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Oval 9"/>
          <p:cNvSpPr>
            <a:spLocks noChangeArrowheads="1"/>
          </p:cNvSpPr>
          <p:nvPr/>
        </p:nvSpPr>
        <p:spPr bwMode="auto">
          <a:xfrm>
            <a:off x="4876800" y="1905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Oval 10"/>
          <p:cNvSpPr>
            <a:spLocks noChangeArrowheads="1"/>
          </p:cNvSpPr>
          <p:nvPr/>
        </p:nvSpPr>
        <p:spPr bwMode="auto">
          <a:xfrm>
            <a:off x="4191000" y="1371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3733800" y="990600"/>
            <a:ext cx="3505200" cy="2895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3733800" y="4267200"/>
            <a:ext cx="2320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66"/>
                </a:solidFill>
                <a:latin typeface="Times New Roman" pitchFamily="18" charset="0"/>
              </a:rPr>
              <a:t>The Equation</a:t>
            </a:r>
            <a:r>
              <a:rPr lang="en-US" sz="2400">
                <a:latin typeface="Times New Roman" pitchFamily="18" charset="0"/>
              </a:rPr>
              <a:t> </a:t>
            </a:r>
          </a:p>
          <a:p>
            <a:r>
              <a:rPr lang="en-US" sz="1600" b="1">
                <a:latin typeface="Times New Roman" pitchFamily="18" charset="0"/>
              </a:rPr>
              <a:t>g = 20 –    1   m</a:t>
            </a:r>
          </a:p>
          <a:p>
            <a:r>
              <a:rPr lang="en-US" sz="1600" b="1">
                <a:latin typeface="Times New Roman" pitchFamily="18" charset="0"/>
              </a:rPr>
              <a:t>                 12</a:t>
            </a:r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 flipV="1">
            <a:off x="46482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304800" y="4648200"/>
            <a:ext cx="30480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m    0      48     96     144     192</a:t>
            </a:r>
          </a:p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g    20     16     12       8         4</a:t>
            </a:r>
          </a:p>
        </p:txBody>
      </p:sp>
      <p:graphicFrame>
        <p:nvGraphicFramePr>
          <p:cNvPr id="80911" name="Group 15"/>
          <p:cNvGraphicFramePr>
            <a:graphicFrameLocks noGrp="1"/>
          </p:cNvGraphicFramePr>
          <p:nvPr/>
        </p:nvGraphicFramePr>
        <p:xfrm>
          <a:off x="228600" y="4343400"/>
          <a:ext cx="3200400" cy="1295400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733800" y="5029200"/>
            <a:ext cx="4419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Let g = 5,   </a:t>
            </a:r>
          </a:p>
          <a:p>
            <a:r>
              <a:rPr lang="en-US" b="1">
                <a:latin typeface="Times New Roman" pitchFamily="18" charset="0"/>
              </a:rPr>
              <a:t>5 = 20 –    1     m</a:t>
            </a:r>
          </a:p>
          <a:p>
            <a:r>
              <a:rPr lang="en-US" b="1">
                <a:latin typeface="Times New Roman" pitchFamily="18" charset="0"/>
              </a:rPr>
              <a:t>                12 </a:t>
            </a:r>
          </a:p>
          <a:p>
            <a:r>
              <a:rPr lang="en-US" b="1">
                <a:latin typeface="Times New Roman" pitchFamily="18" charset="0"/>
              </a:rPr>
              <a:t>60 = 240 – m   (Multiply by 12 both sides ) - - 180 = - m       (multiply by – 1 both sides)</a:t>
            </a:r>
          </a:p>
          <a:p>
            <a:r>
              <a:rPr lang="en-US" b="1">
                <a:latin typeface="Times New Roman" pitchFamily="18" charset="0"/>
              </a:rPr>
              <a:t>m = 180</a:t>
            </a:r>
          </a:p>
          <a:p>
            <a:endParaRPr lang="en-US" b="1">
              <a:latin typeface="Times New Roman" pitchFamily="18" charset="0"/>
            </a:endParaRPr>
          </a:p>
          <a:p>
            <a:endParaRPr lang="en-US" b="1">
              <a:latin typeface="Times New Roman" pitchFamily="18" charset="0"/>
            </a:endParaRP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4191000" y="0"/>
            <a:ext cx="621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</a:rPr>
              <a:t>Leon has traveled more than </a:t>
            </a:r>
            <a:r>
              <a:rPr lang="en-US" sz="2000" b="1" u="sng">
                <a:latin typeface="Times New Roman" pitchFamily="18" charset="0"/>
              </a:rPr>
              <a:t>180 miles</a:t>
            </a:r>
            <a:r>
              <a:rPr lang="en-US" sz="2000" b="1">
                <a:latin typeface="Times New Roman" pitchFamily="18" charset="0"/>
              </a:rPr>
              <a:t> if he </a:t>
            </a:r>
          </a:p>
          <a:p>
            <a:r>
              <a:rPr lang="en-US" sz="2000" b="1">
                <a:latin typeface="Times New Roman" pitchFamily="18" charset="0"/>
              </a:rPr>
              <a:t>has less than </a:t>
            </a:r>
            <a:r>
              <a:rPr lang="en-US" sz="2000" b="1" u="sng">
                <a:latin typeface="Times New Roman" pitchFamily="18" charset="0"/>
              </a:rPr>
              <a:t>5 gallons</a:t>
            </a:r>
            <a:r>
              <a:rPr lang="en-US" sz="2000" b="1">
                <a:latin typeface="Times New Roman" pitchFamily="18" charset="0"/>
              </a:rPr>
              <a:t> of gas left </a:t>
            </a:r>
          </a:p>
        </p:txBody>
      </p:sp>
      <p:sp>
        <p:nvSpPr>
          <p:cNvPr id="80919" name="Line 23"/>
          <p:cNvSpPr>
            <a:spLocks noChangeShapeType="1"/>
          </p:cNvSpPr>
          <p:nvPr/>
        </p:nvSpPr>
        <p:spPr bwMode="auto">
          <a:xfrm>
            <a:off x="1676400" y="5410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0" name="Line 24"/>
          <p:cNvSpPr>
            <a:spLocks noChangeShapeType="1"/>
          </p:cNvSpPr>
          <p:nvPr/>
        </p:nvSpPr>
        <p:spPr bwMode="auto">
          <a:xfrm flipH="1">
            <a:off x="2133600" y="5410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1524000" y="6248400"/>
            <a:ext cx="998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66"/>
                </a:solidFill>
                <a:latin typeface="Times New Roman" pitchFamily="18" charset="0"/>
              </a:rPr>
              <a:t>4 gallons</a:t>
            </a:r>
            <a:r>
              <a:rPr lang="en-US" sz="1600">
                <a:latin typeface="Times New Roman" pitchFamily="18" charset="0"/>
              </a:rPr>
              <a:t> </a:t>
            </a:r>
          </a:p>
        </p:txBody>
      </p:sp>
      <p:sp>
        <p:nvSpPr>
          <p:cNvPr id="80922" name="Oval 26"/>
          <p:cNvSpPr>
            <a:spLocks noChangeArrowheads="1"/>
          </p:cNvSpPr>
          <p:nvPr/>
        </p:nvSpPr>
        <p:spPr bwMode="auto">
          <a:xfrm>
            <a:off x="6553200" y="3276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23" name="Line 27"/>
          <p:cNvSpPr>
            <a:spLocks noChangeShapeType="1"/>
          </p:cNvSpPr>
          <p:nvPr/>
        </p:nvSpPr>
        <p:spPr bwMode="auto">
          <a:xfrm>
            <a:off x="4800600" y="563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2270125" y="1412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g</a:t>
            </a:r>
          </a:p>
        </p:txBody>
      </p:sp>
      <p:sp>
        <p:nvSpPr>
          <p:cNvPr id="80925" name="Text Box 29"/>
          <p:cNvSpPr txBox="1">
            <a:spLocks noChangeArrowheads="1"/>
          </p:cNvSpPr>
          <p:nvPr/>
        </p:nvSpPr>
        <p:spPr bwMode="auto">
          <a:xfrm>
            <a:off x="4403725" y="39274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m</a:t>
            </a:r>
          </a:p>
        </p:txBody>
      </p:sp>
      <p:sp>
        <p:nvSpPr>
          <p:cNvPr id="80926" name="Line 30"/>
          <p:cNvSpPr>
            <a:spLocks noChangeShapeType="1"/>
          </p:cNvSpPr>
          <p:nvPr/>
        </p:nvSpPr>
        <p:spPr bwMode="auto">
          <a:xfrm flipV="1">
            <a:off x="2514600" y="1981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7" name="Line 31"/>
          <p:cNvSpPr>
            <a:spLocks noChangeShapeType="1"/>
          </p:cNvSpPr>
          <p:nvPr/>
        </p:nvSpPr>
        <p:spPr bwMode="auto">
          <a:xfrm>
            <a:off x="4800600" y="4191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8" name="Text Box 32"/>
          <p:cNvSpPr txBox="1">
            <a:spLocks noChangeArrowheads="1"/>
          </p:cNvSpPr>
          <p:nvPr/>
        </p:nvSpPr>
        <p:spPr bwMode="auto">
          <a:xfrm>
            <a:off x="974725" y="37703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Table</a:t>
            </a:r>
          </a:p>
        </p:txBody>
      </p:sp>
      <p:sp>
        <p:nvSpPr>
          <p:cNvPr id="80929" name="Rectangle 33"/>
          <p:cNvSpPr>
            <a:spLocks noChangeArrowheads="1"/>
          </p:cNvSpPr>
          <p:nvPr/>
        </p:nvSpPr>
        <p:spPr bwMode="auto">
          <a:xfrm rot="-5400000">
            <a:off x="1589881" y="1839119"/>
            <a:ext cx="3709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0       4        8       12      16      20      24</a:t>
            </a:r>
          </a:p>
        </p:txBody>
      </p:sp>
      <p:sp>
        <p:nvSpPr>
          <p:cNvPr id="80930" name="Text Box 34"/>
          <p:cNvSpPr txBox="1">
            <a:spLocks noChangeArrowheads="1"/>
          </p:cNvSpPr>
          <p:nvPr/>
        </p:nvSpPr>
        <p:spPr bwMode="auto">
          <a:xfrm rot="5400000">
            <a:off x="5102225" y="2365375"/>
            <a:ext cx="5334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200</a:t>
            </a:r>
          </a:p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180</a:t>
            </a:r>
          </a:p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175</a:t>
            </a:r>
          </a:p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150</a:t>
            </a:r>
          </a:p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125</a:t>
            </a:r>
          </a:p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100</a:t>
            </a:r>
          </a:p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75</a:t>
            </a:r>
          </a:p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 50</a:t>
            </a:r>
          </a:p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b="1" dirty="0"/>
              <a:t>Function Notation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1600" dirty="0"/>
              <a:t>                                                            </a:t>
            </a:r>
            <a:r>
              <a:rPr lang="en-US" sz="1600" dirty="0" smtClean="0"/>
              <a:t>                  </a:t>
            </a:r>
            <a:r>
              <a:rPr lang="en-US" sz="2800" b="1" dirty="0" smtClean="0"/>
              <a:t>f(x</a:t>
            </a:r>
            <a:r>
              <a:rPr lang="en-US" sz="2800" b="1" dirty="0"/>
              <a:t>) = y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905000" y="2133600"/>
            <a:ext cx="5502275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Input Variable                Output Variable</a:t>
            </a:r>
          </a:p>
          <a:p>
            <a:endParaRPr lang="en-US" sz="2400" b="1">
              <a:latin typeface="Times New Roman" pitchFamily="18" charset="0"/>
            </a:endParaRPr>
          </a:p>
          <a:p>
            <a:r>
              <a:rPr lang="en-US" sz="2400" b="1">
                <a:latin typeface="Times New Roman" pitchFamily="18" charset="0"/>
              </a:rPr>
              <a:t>Example y = f(x)  = </a:t>
            </a:r>
            <a:r>
              <a:rPr lang="en-US" b="1">
                <a:latin typeface="Times New Roman" pitchFamily="18" charset="0"/>
              </a:rPr>
              <a:t>1454 –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16x</a:t>
            </a:r>
            <a:r>
              <a:rPr lang="en-US" b="1" baseline="3000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en-US" b="1">
              <a:latin typeface="Times New Roman" pitchFamily="18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685800" y="4267200"/>
            <a:ext cx="80833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When x= 1,  y= f(1)= 1438,  We read as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“f of 1 equals 1438”</a:t>
            </a:r>
          </a:p>
          <a:p>
            <a:r>
              <a:rPr lang="en-US" sz="2400" b="1" dirty="0">
                <a:latin typeface="Times New Roman" pitchFamily="18" charset="0"/>
              </a:rPr>
              <a:t>When x = 2, </a:t>
            </a:r>
            <a:r>
              <a:rPr lang="en-US" sz="2400" b="1" dirty="0" smtClean="0">
                <a:latin typeface="Times New Roman" pitchFamily="18" charset="0"/>
              </a:rPr>
              <a:t>y </a:t>
            </a:r>
            <a:r>
              <a:rPr lang="en-US" sz="2400" b="1" dirty="0">
                <a:latin typeface="Times New Roman" pitchFamily="18" charset="0"/>
              </a:rPr>
              <a:t>= f(2) =1390, We read as “ f of 2 equals 1390 </a:t>
            </a:r>
            <a:r>
              <a:rPr lang="en-US" b="1" dirty="0"/>
              <a:t>”</a:t>
            </a:r>
            <a:r>
              <a:rPr lang="en-US" sz="2400" b="1" dirty="0">
                <a:latin typeface="Times New Roman" pitchFamily="18" charset="0"/>
              </a:rPr>
              <a:t> </a:t>
            </a: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H="1">
            <a:off x="2971800" y="14478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5257800" y="14478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438400"/>
            <a:ext cx="77724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     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"/>
            <a:ext cx="7772400" cy="609600"/>
          </a:xfrm>
        </p:spPr>
        <p:txBody>
          <a:bodyPr>
            <a:normAutofit fontScale="25000" lnSpcReduction="20000"/>
          </a:bodyPr>
          <a:lstStyle/>
          <a:p>
            <a:pPr algn="ctr">
              <a:buFontTx/>
              <a:buNone/>
            </a:pPr>
            <a:r>
              <a:rPr lang="en-US" sz="1600" dirty="0"/>
              <a:t>                            </a:t>
            </a:r>
            <a:r>
              <a:rPr lang="en-US" sz="11200" b="1" dirty="0" smtClean="0"/>
              <a:t>Ch 1.2 Function Notation                            </a:t>
            </a:r>
            <a:endParaRPr lang="en-US" sz="11200" b="1" dirty="0"/>
          </a:p>
          <a:p>
            <a:pPr algn="ctr">
              <a:buFontTx/>
              <a:buNone/>
            </a:pPr>
            <a:r>
              <a:rPr lang="en-US" sz="11200" b="1" dirty="0"/>
              <a:t>                                                    </a:t>
            </a:r>
          </a:p>
          <a:p>
            <a:pPr>
              <a:buFontTx/>
              <a:buNone/>
            </a:pPr>
            <a:r>
              <a:rPr lang="en-US" sz="1600" dirty="0"/>
              <a:t>                                                    </a:t>
            </a:r>
            <a:r>
              <a:rPr lang="en-US" sz="1600" dirty="0" smtClean="0"/>
              <a:t>             </a:t>
            </a:r>
            <a:endParaRPr lang="en-US" sz="2800" b="1" dirty="0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H="1">
            <a:off x="2133600" y="3048000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838200" y="3962400"/>
            <a:ext cx="7954963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>
                <a:latin typeface="Times New Roman" pitchFamily="18" charset="0"/>
              </a:rPr>
              <a:t>Independent Variable</a:t>
            </a:r>
            <a:r>
              <a:rPr lang="en-US" sz="2400" b="1">
                <a:latin typeface="Times New Roman" pitchFamily="18" charset="0"/>
              </a:rPr>
              <a:t>                    </a:t>
            </a:r>
            <a:r>
              <a:rPr lang="en-US" sz="2400" b="1" u="sng">
                <a:latin typeface="Times New Roman" pitchFamily="18" charset="0"/>
              </a:rPr>
              <a:t>Dependent Variable</a:t>
            </a:r>
          </a:p>
          <a:p>
            <a:r>
              <a:rPr lang="en-US" sz="2400" b="1">
                <a:latin typeface="Times New Roman" pitchFamily="18" charset="0"/>
              </a:rPr>
              <a:t>This function t = Input variable and h is the output variable</a:t>
            </a:r>
          </a:p>
          <a:p>
            <a:r>
              <a:rPr lang="en-US" sz="2400" b="1">
                <a:latin typeface="Times New Roman" pitchFamily="18" charset="0"/>
              </a:rPr>
              <a:t>Example h = f(t)  = </a:t>
            </a:r>
            <a:r>
              <a:rPr lang="en-US" b="1">
                <a:latin typeface="Times New Roman" pitchFamily="18" charset="0"/>
              </a:rPr>
              <a:t>1454 –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16t</a:t>
            </a:r>
            <a:r>
              <a:rPr lang="en-US" b="1" baseline="3000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en-US" b="1">
              <a:latin typeface="Times New Roman" pitchFamily="18" charset="0"/>
            </a:endParaRP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4953000" y="3048000"/>
            <a:ext cx="1981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762000" y="5334000"/>
            <a:ext cx="838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When t= 1, </a:t>
            </a:r>
            <a:r>
              <a:rPr lang="en-US" b="1" dirty="0" err="1"/>
              <a:t>i.e</a:t>
            </a:r>
            <a:r>
              <a:rPr lang="en-US" b="1" dirty="0"/>
              <a:t> after 1 second the book’s height,     h= f(1)= 1454 – 16 (1)</a:t>
            </a:r>
            <a:r>
              <a:rPr lang="en-US" b="1" baseline="30000" dirty="0"/>
              <a:t>2</a:t>
            </a:r>
          </a:p>
          <a:p>
            <a:r>
              <a:rPr lang="en-US" b="1" dirty="0"/>
              <a:t>=1438 feet,  We read as</a:t>
            </a:r>
            <a:r>
              <a:rPr lang="en-US" b="1" dirty="0">
                <a:solidFill>
                  <a:srgbClr val="FF0066"/>
                </a:solidFill>
              </a:rPr>
              <a:t> “f of 1 equals 1438”</a:t>
            </a:r>
          </a:p>
          <a:p>
            <a:r>
              <a:rPr lang="en-US" b="1" dirty="0"/>
              <a:t>When t = 2, h = f(2) = 1454 – 16(2)</a:t>
            </a:r>
            <a:r>
              <a:rPr lang="en-US" b="1" baseline="30000" dirty="0"/>
              <a:t>2</a:t>
            </a:r>
            <a:r>
              <a:rPr lang="en-US" b="1" dirty="0"/>
              <a:t> = 1390 feet, </a:t>
            </a:r>
          </a:p>
          <a:p>
            <a:r>
              <a:rPr lang="en-US" b="1" dirty="0"/>
              <a:t>We read as</a:t>
            </a:r>
            <a:r>
              <a:rPr lang="en-US" b="1" dirty="0">
                <a:solidFill>
                  <a:srgbClr val="FF0066"/>
                </a:solidFill>
              </a:rPr>
              <a:t>” f of 2 equals 1390 “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9906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As of 2006</a:t>
            </a:r>
            <a:r>
              <a:rPr lang="en-US" b="1" dirty="0" smtClean="0"/>
              <a:t>, the Sears Tower in Chicago is the nation’s tallest building, at </a:t>
            </a:r>
            <a:r>
              <a:rPr lang="en-US" b="1" u="sng" dirty="0" smtClean="0"/>
              <a:t>1454 feet</a:t>
            </a:r>
            <a:r>
              <a:rPr lang="en-US" b="1" dirty="0" smtClean="0"/>
              <a:t>. If an </a:t>
            </a:r>
            <a:r>
              <a:rPr lang="en-US" b="1" u="sng" dirty="0" smtClean="0"/>
              <a:t>algebra book</a:t>
            </a:r>
            <a:r>
              <a:rPr lang="en-US" b="1" dirty="0" smtClean="0"/>
              <a:t> is dropped from the </a:t>
            </a:r>
            <a:r>
              <a:rPr lang="en-US" b="1" u="sng" dirty="0" smtClean="0"/>
              <a:t>top of the Sears Tower</a:t>
            </a:r>
            <a:r>
              <a:rPr lang="en-US" b="1" dirty="0" smtClean="0"/>
              <a:t>, its </a:t>
            </a:r>
            <a:r>
              <a:rPr lang="en-US" b="1" u="sng" dirty="0" smtClean="0"/>
              <a:t>height</a:t>
            </a:r>
            <a:r>
              <a:rPr lang="en-US" b="1" dirty="0" smtClean="0"/>
              <a:t> above the ground after t seconds is given by the equation h = 1454 –16t</a:t>
            </a:r>
            <a:r>
              <a:rPr lang="en-US" b="1" baseline="30000" dirty="0" smtClean="0"/>
              <a:t>2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57600" y="2743200"/>
            <a:ext cx="144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 </a:t>
            </a:r>
            <a:r>
              <a:rPr lang="en-US" sz="2400" b="1" dirty="0" smtClean="0"/>
              <a:t>f(t) = 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 of function ( Pg 19)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dirty="0">
                <a:solidFill>
                  <a:srgbClr val="FF0066"/>
                </a:solidFill>
              </a:rPr>
              <a:t>    </a:t>
            </a:r>
            <a:r>
              <a:rPr lang="en-US" sz="3600" b="1" u="sng" dirty="0"/>
              <a:t>A function</a:t>
            </a:r>
            <a:r>
              <a:rPr lang="en-US" sz="3600" b="1" dirty="0"/>
              <a:t> </a:t>
            </a:r>
            <a:r>
              <a:rPr lang="en-US" sz="3600" dirty="0"/>
              <a:t>is a relationship between two </a:t>
            </a:r>
            <a:r>
              <a:rPr lang="en-US" sz="3600" b="1" dirty="0"/>
              <a:t>variables</a:t>
            </a:r>
            <a:r>
              <a:rPr lang="en-US" sz="3600" dirty="0"/>
              <a:t> for which a </a:t>
            </a:r>
            <a:r>
              <a:rPr lang="en-US" sz="3600" b="1" u="sng" dirty="0"/>
              <a:t>unique value</a:t>
            </a:r>
            <a:r>
              <a:rPr lang="en-US" sz="3600" dirty="0"/>
              <a:t> of the</a:t>
            </a:r>
            <a:r>
              <a:rPr lang="en-US" sz="3600" b="1" dirty="0"/>
              <a:t> </a:t>
            </a:r>
            <a:r>
              <a:rPr lang="en-US" sz="3600" b="1" u="sng" dirty="0"/>
              <a:t>output variable</a:t>
            </a:r>
            <a:r>
              <a:rPr lang="en-US" sz="3600" b="1" dirty="0"/>
              <a:t> can be determined from a value of the </a:t>
            </a:r>
            <a:r>
              <a:rPr lang="en-US" sz="3600" b="1" u="sng" dirty="0"/>
              <a:t>input variable</a:t>
            </a:r>
            <a:r>
              <a:rPr lang="en-US" sz="3600" b="1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/>
              <a:t>Function Notation f(x) = y</a:t>
            </a:r>
            <a:endParaRPr lang="en-US" sz="3600" b="1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              </a:t>
            </a:r>
            <a:r>
              <a:rPr lang="en-US" b="1" dirty="0" smtClean="0"/>
              <a:t>Input </a:t>
            </a:r>
            <a:r>
              <a:rPr lang="en-US" b="1" dirty="0"/>
              <a:t>variable         </a:t>
            </a:r>
            <a:r>
              <a:rPr lang="en-US" b="1" dirty="0" smtClean="0"/>
              <a:t> </a:t>
            </a:r>
            <a:r>
              <a:rPr lang="en-US" b="1" dirty="0"/>
              <a:t>Output Variable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2971800" y="4114800"/>
            <a:ext cx="990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4876800" y="40386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762000"/>
          </a:xfrm>
        </p:spPr>
        <p:txBody>
          <a:bodyPr/>
          <a:lstStyle/>
          <a:p>
            <a:r>
              <a:rPr lang="en-US" sz="2800" b="1" dirty="0"/>
              <a:t>Ch 1.2 (pg 19)   Definition and Function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7772400" cy="4114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Example </a:t>
            </a:r>
            <a:r>
              <a:rPr lang="en-US" sz="2400" dirty="0"/>
              <a:t>–</a:t>
            </a:r>
            <a:r>
              <a:rPr lang="en-US" sz="2000" dirty="0"/>
              <a:t>To rent a plane flying lessons cost </a:t>
            </a:r>
            <a:r>
              <a:rPr lang="en-US" sz="2000" b="1" u="sng" dirty="0"/>
              <a:t>$ 800</a:t>
            </a:r>
            <a:r>
              <a:rPr lang="en-US" sz="2000" dirty="0"/>
              <a:t> plus </a:t>
            </a:r>
            <a:r>
              <a:rPr lang="en-US" sz="2000" b="1" u="sng" dirty="0"/>
              <a:t>$30</a:t>
            </a:r>
            <a:r>
              <a:rPr lang="en-US" sz="2000" dirty="0"/>
              <a:t> per hour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Suppose </a:t>
            </a:r>
            <a:r>
              <a:rPr lang="en-US" sz="2000" b="1" dirty="0"/>
              <a:t>C = 30 t + 800   (t &gt; 0)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When </a:t>
            </a:r>
            <a:r>
              <a:rPr lang="en-US" sz="2000" dirty="0"/>
              <a:t>t = 0,  C = 30(0) + 800= 800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When t = 4,  C = 30(4) + 800 = 920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When t = 10, C = 30(10) + 800 = 1100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The variable </a:t>
            </a:r>
            <a:r>
              <a:rPr lang="en-US" sz="2000" b="1" dirty="0"/>
              <a:t>t</a:t>
            </a:r>
            <a:r>
              <a:rPr lang="en-US" sz="2000" dirty="0"/>
              <a:t> in Equation is called the</a:t>
            </a:r>
            <a:r>
              <a:rPr lang="en-US" sz="2000" b="1" u="sng" dirty="0"/>
              <a:t> input </a:t>
            </a:r>
            <a:r>
              <a:rPr lang="en-US" sz="2000" dirty="0"/>
              <a:t>or  </a:t>
            </a:r>
            <a:r>
              <a:rPr lang="en-US" sz="2000" b="1" u="sng" dirty="0"/>
              <a:t>independent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u="sng" dirty="0"/>
              <a:t>variable</a:t>
            </a:r>
            <a:r>
              <a:rPr lang="en-US" sz="2000" dirty="0"/>
              <a:t>, and</a:t>
            </a:r>
            <a:r>
              <a:rPr lang="en-US" sz="2000" b="1" dirty="0"/>
              <a:t> C</a:t>
            </a:r>
            <a:r>
              <a:rPr lang="en-US" sz="2000" dirty="0"/>
              <a:t> is the</a:t>
            </a:r>
            <a:r>
              <a:rPr lang="en-US" sz="2000" b="1" u="sng" dirty="0"/>
              <a:t> output</a:t>
            </a:r>
            <a:r>
              <a:rPr lang="en-US" sz="2000" dirty="0"/>
              <a:t> or </a:t>
            </a:r>
            <a:r>
              <a:rPr lang="en-US" sz="2000" b="1" u="sng" dirty="0"/>
              <a:t>dependent variable</a:t>
            </a:r>
            <a:r>
              <a:rPr lang="en-US" sz="2000" dirty="0"/>
              <a:t>, because </a:t>
            </a:r>
            <a:r>
              <a:rPr lang="en-US" sz="2000" dirty="0" smtClean="0"/>
              <a:t>its values </a:t>
            </a:r>
            <a:r>
              <a:rPr lang="en-US" sz="2000" dirty="0"/>
              <a:t>are determined </a:t>
            </a:r>
            <a:r>
              <a:rPr lang="en-US" sz="2000" dirty="0" smtClean="0"/>
              <a:t>by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the </a:t>
            </a:r>
            <a:r>
              <a:rPr lang="en-US" sz="2000" dirty="0"/>
              <a:t>value of t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This type of relationship is called a </a:t>
            </a:r>
            <a:r>
              <a:rPr lang="en-US" sz="2000" b="1" u="sng" dirty="0"/>
              <a:t>function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u="sng" dirty="0"/>
          </a:p>
        </p:txBody>
      </p:sp>
      <p:graphicFrame>
        <p:nvGraphicFramePr>
          <p:cNvPr id="46084" name="Group 4"/>
          <p:cNvGraphicFramePr>
            <a:graphicFrameLocks noGrp="1"/>
          </p:cNvGraphicFramePr>
          <p:nvPr/>
        </p:nvGraphicFramePr>
        <p:xfrm>
          <a:off x="5715000" y="2438400"/>
          <a:ext cx="1219200" cy="1524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102" name="Group 22"/>
          <p:cNvGraphicFramePr>
            <a:graphicFrameLocks noGrp="1"/>
          </p:cNvGraphicFramePr>
          <p:nvPr/>
        </p:nvGraphicFramePr>
        <p:xfrm>
          <a:off x="7543800" y="2514600"/>
          <a:ext cx="1066800" cy="14478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(t, 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(0,  800)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(4,  920)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(10, 1100)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14" name="Text Box 34"/>
          <p:cNvSpPr txBox="1">
            <a:spLocks noChangeArrowheads="1"/>
          </p:cNvSpPr>
          <p:nvPr/>
        </p:nvSpPr>
        <p:spPr bwMode="auto">
          <a:xfrm>
            <a:off x="5257800" y="1905000"/>
            <a:ext cx="3733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           Table                      Ordered Pair</a:t>
            </a:r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2286000" y="23622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Input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990600" y="23622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Output</a:t>
            </a:r>
          </a:p>
        </p:txBody>
      </p:sp>
      <p:sp>
        <p:nvSpPr>
          <p:cNvPr id="46117" name="Line 37"/>
          <p:cNvSpPr>
            <a:spLocks noChangeShapeType="1"/>
          </p:cNvSpPr>
          <p:nvPr/>
        </p:nvSpPr>
        <p:spPr bwMode="auto">
          <a:xfrm flipH="1">
            <a:off x="1371600" y="2209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>
            <a:off x="2209800" y="2209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1.2 Functions defined by </a:t>
            </a:r>
            <a:r>
              <a:rPr lang="en-US" sz="3600" b="1" dirty="0" smtClean="0"/>
              <a:t>Tables </a:t>
            </a:r>
            <a:r>
              <a:rPr lang="en-US" sz="3600" b="1" dirty="0" smtClean="0"/>
              <a:t>(</a:t>
            </a:r>
            <a:r>
              <a:rPr lang="en-US" sz="3600" b="1" u="sng" dirty="0" smtClean="0">
                <a:solidFill>
                  <a:srgbClr val="FF0000"/>
                </a:solidFill>
              </a:rPr>
              <a:t>24 </a:t>
            </a:r>
            <a:r>
              <a:rPr lang="en-US" sz="3600" b="1" u="sng" dirty="0" smtClean="0">
                <a:solidFill>
                  <a:srgbClr val="FF0000"/>
                </a:solidFill>
              </a:rPr>
              <a:t>Pg </a:t>
            </a:r>
            <a:r>
              <a:rPr lang="en-US" sz="3600" b="1" u="sng" dirty="0" smtClean="0">
                <a:solidFill>
                  <a:srgbClr val="FF0000"/>
                </a:solidFill>
              </a:rPr>
              <a:t>31)</a:t>
            </a:r>
            <a:r>
              <a:rPr lang="en-US" sz="3600" b="1" u="sng" dirty="0" smtClean="0">
                <a:solidFill>
                  <a:srgbClr val="FF0000"/>
                </a:solidFill>
              </a:rPr>
              <a:t/>
            </a:r>
            <a:br>
              <a:rPr lang="en-US" sz="3600" b="1" u="sng" dirty="0" smtClean="0">
                <a:solidFill>
                  <a:srgbClr val="FF0000"/>
                </a:solidFill>
              </a:rPr>
            </a:br>
            <a:endParaRPr lang="en-US" sz="3600" b="1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8686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u="sng" dirty="0"/>
              <a:t>Check the following tables</a:t>
            </a:r>
            <a:r>
              <a:rPr lang="en-US" sz="2400" dirty="0"/>
              <a:t> whether the  </a:t>
            </a:r>
            <a:r>
              <a:rPr lang="en-US" sz="2400" b="1" u="sng" dirty="0"/>
              <a:t>second variable</a:t>
            </a:r>
            <a:r>
              <a:rPr lang="en-US" sz="2400" dirty="0"/>
              <a:t> as a </a:t>
            </a:r>
            <a:r>
              <a:rPr lang="en-US" sz="2400" dirty="0" smtClean="0"/>
              <a:t>function</a:t>
            </a:r>
          </a:p>
          <a:p>
            <a:pPr>
              <a:buFontTx/>
              <a:buNone/>
            </a:pPr>
            <a:r>
              <a:rPr lang="en-US" sz="2400" dirty="0" smtClean="0"/>
              <a:t>of </a:t>
            </a:r>
            <a:r>
              <a:rPr lang="en-US" sz="2400" dirty="0"/>
              <a:t>the </a:t>
            </a:r>
            <a:r>
              <a:rPr lang="en-US" sz="2400" b="1" u="sng" dirty="0"/>
              <a:t>first variable</a:t>
            </a:r>
            <a:r>
              <a:rPr lang="en-US" sz="2400" dirty="0"/>
              <a:t>? Explain why or why not ?</a:t>
            </a:r>
          </a:p>
          <a:p>
            <a:pPr>
              <a:buFontTx/>
              <a:buNone/>
            </a:pPr>
            <a:endParaRPr lang="en-US" sz="28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3292" name="Group 44"/>
          <p:cNvGraphicFramePr>
            <a:graphicFrameLocks noGrp="1"/>
          </p:cNvGraphicFramePr>
          <p:nvPr>
            <p:ph sz="half" idx="2"/>
          </p:nvPr>
        </p:nvGraphicFramePr>
        <p:xfrm>
          <a:off x="3124200" y="1905000"/>
          <a:ext cx="5791200" cy="4191000"/>
        </p:xfrm>
        <a:graphic>
          <a:graphicData uri="http://schemas.openxmlformats.org/drawingml/2006/table">
            <a:tbl>
              <a:tblPr/>
              <a:tblGrid>
                <a:gridCol w="2734733"/>
                <a:gridCol w="3056467"/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Inflation rate ( 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Unemployment rate ( 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1972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5.6%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1973  6.2%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1974  10.1%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1975    9.2%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1976    5.8%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1977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5.6%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1978    6.7%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609600" y="6324600"/>
            <a:ext cx="823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/>
              <a:t>Not a function</a:t>
            </a:r>
            <a:r>
              <a:rPr lang="en-US" b="1"/>
              <a:t>: Some values of table I have more than one value of table U</a:t>
            </a:r>
          </a:p>
        </p:txBody>
      </p:sp>
      <p:sp>
        <p:nvSpPr>
          <p:cNvPr id="53289" name="Line 41"/>
          <p:cNvSpPr>
            <a:spLocks noChangeShapeType="1"/>
          </p:cNvSpPr>
          <p:nvPr/>
        </p:nvSpPr>
        <p:spPr bwMode="auto">
          <a:xfrm flipH="1">
            <a:off x="1981200" y="2743200"/>
            <a:ext cx="1066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0" name="Line 42"/>
          <p:cNvSpPr>
            <a:spLocks noChangeShapeType="1"/>
          </p:cNvSpPr>
          <p:nvPr/>
        </p:nvSpPr>
        <p:spPr bwMode="auto">
          <a:xfrm flipH="1" flipV="1">
            <a:off x="1981200" y="3886200"/>
            <a:ext cx="990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0" y="3048000"/>
            <a:ext cx="24320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1972 </a:t>
            </a:r>
            <a:r>
              <a:rPr lang="en-US" b="1"/>
              <a:t>and </a:t>
            </a:r>
            <a:r>
              <a:rPr lang="en-US" b="1">
                <a:solidFill>
                  <a:srgbClr val="FF0000"/>
                </a:solidFill>
              </a:rPr>
              <a:t>1977</a:t>
            </a:r>
            <a:r>
              <a:rPr lang="en-US" b="1"/>
              <a:t> </a:t>
            </a:r>
          </a:p>
          <a:p>
            <a:r>
              <a:rPr lang="en-US" b="1" u="sng"/>
              <a:t>same inflation</a:t>
            </a:r>
          </a:p>
          <a:p>
            <a:r>
              <a:rPr lang="en-US" b="1"/>
              <a:t>Rate </a:t>
            </a:r>
            <a:r>
              <a:rPr lang="en-US" b="1">
                <a:solidFill>
                  <a:srgbClr val="FF0000"/>
                </a:solidFill>
              </a:rPr>
              <a:t>5.6 %</a:t>
            </a:r>
          </a:p>
          <a:p>
            <a:r>
              <a:rPr lang="en-US" b="1"/>
              <a:t>But two </a:t>
            </a:r>
            <a:r>
              <a:rPr lang="en-US" b="1" u="sng"/>
              <a:t>different</a:t>
            </a:r>
          </a:p>
          <a:p>
            <a:r>
              <a:rPr lang="en-US" b="1" u="sng"/>
              <a:t>Unemployment</a:t>
            </a:r>
            <a:r>
              <a:rPr lang="en-US" b="1"/>
              <a:t> </a:t>
            </a:r>
          </a:p>
          <a:p>
            <a:r>
              <a:rPr lang="en-US" b="1"/>
              <a:t>rates </a:t>
            </a:r>
            <a:r>
              <a:rPr lang="en-US" b="1">
                <a:solidFill>
                  <a:srgbClr val="FF0000"/>
                </a:solidFill>
              </a:rPr>
              <a:t>5.1%</a:t>
            </a:r>
            <a:r>
              <a:rPr lang="en-US" b="1"/>
              <a:t> and </a:t>
            </a:r>
            <a:r>
              <a:rPr lang="en-US" b="1">
                <a:solidFill>
                  <a:srgbClr val="FF0000"/>
                </a:solidFill>
              </a:rPr>
              <a:t>6.8%</a:t>
            </a:r>
            <a:r>
              <a:rPr lang="en-U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914400"/>
          </a:xfrm>
        </p:spPr>
        <p:txBody>
          <a:bodyPr/>
          <a:lstStyle/>
          <a:p>
            <a:r>
              <a:rPr lang="en-US" sz="3200" b="1"/>
              <a:t>Functions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7724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</a:t>
            </a:r>
            <a:r>
              <a:rPr lang="en-US" sz="2000" b="1"/>
              <a:t>Functions are useful not only in Calculus but in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/>
              <a:t>    nearby every field students may pursue.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/>
              <a:t>    We employ celebrated “ </a:t>
            </a:r>
            <a:r>
              <a:rPr lang="en-US" sz="2000" b="1">
                <a:solidFill>
                  <a:srgbClr val="FF0066"/>
                </a:solidFill>
              </a:rPr>
              <a:t>Rule of Four</a:t>
            </a:r>
            <a:r>
              <a:rPr lang="en-US" sz="2000" b="1"/>
              <a:t>” all problems should be considered using Algebraic Method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/>
              <a:t>    </a:t>
            </a:r>
            <a:endParaRPr lang="en-US" sz="2000" b="1">
              <a:solidFill>
                <a:srgbClr val="FF0066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>
                <a:solidFill>
                  <a:srgbClr val="FF0066"/>
                </a:solidFill>
              </a:rPr>
              <a:t>     Verbal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>
                <a:solidFill>
                  <a:srgbClr val="FF0066"/>
                </a:solidFill>
              </a:rPr>
              <a:t>     Algebraic Expression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>
                <a:solidFill>
                  <a:srgbClr val="FF0066"/>
                </a:solidFill>
              </a:rPr>
              <a:t>     Numerical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>
                <a:solidFill>
                  <a:srgbClr val="FF0066"/>
                </a:solidFill>
              </a:rPr>
              <a:t>     Graphical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solidFill>
                <a:srgbClr val="FF0066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/>
              <a:t>     Students learn to write algebraic expression from verbal description, to recognize trends in a table of data, extract &amp; interpret information from the graph of a function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/>
              <a:t>No26</a:t>
            </a:r>
          </a:p>
        </p:txBody>
      </p:sp>
      <p:graphicFrame>
        <p:nvGraphicFramePr>
          <p:cNvPr id="56324" name="Group 4"/>
          <p:cNvGraphicFramePr>
            <a:graphicFrameLocks noGrp="1"/>
          </p:cNvGraphicFramePr>
          <p:nvPr>
            <p:ph type="tbl" idx="1"/>
          </p:nvPr>
        </p:nvGraphicFramePr>
        <p:xfrm>
          <a:off x="457200" y="914400"/>
          <a:ext cx="8229600" cy="452596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of merchandise (M)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Shipping charge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$0.01 – 10.00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10.01 – 20.00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20.01 – 35.00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30.01 – 50.00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50.01 – 75.00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75.01 – 100.00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 100.00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1219200" y="19732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593725" y="5907088"/>
            <a:ext cx="821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It is a function: Each value of M has a </a:t>
            </a:r>
            <a:r>
              <a:rPr lang="en-US" sz="2400" b="1" u="sng"/>
              <a:t>unique </a:t>
            </a:r>
            <a:r>
              <a:rPr lang="en-US" sz="2400" b="1"/>
              <a:t>value of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229600" cy="1143000"/>
          </a:xfrm>
        </p:spPr>
        <p:txBody>
          <a:bodyPr/>
          <a:lstStyle/>
          <a:p>
            <a:r>
              <a:rPr lang="en-US" sz="2800" dirty="0"/>
              <a:t>Graph of the function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b="1" u="sng" dirty="0">
                <a:solidFill>
                  <a:srgbClr val="FF0000"/>
                </a:solidFill>
              </a:rPr>
              <a:t>No35</a:t>
            </a:r>
          </a:p>
          <a:p>
            <a:pPr>
              <a:buFontTx/>
              <a:buNone/>
            </a:pPr>
            <a:endParaRPr lang="en-US" sz="2800" dirty="0"/>
          </a:p>
        </p:txBody>
      </p:sp>
      <p:graphicFrame>
        <p:nvGraphicFramePr>
          <p:cNvPr id="55321" name="Object 25"/>
          <p:cNvGraphicFramePr>
            <a:graphicFrameLocks noChangeAspect="1"/>
          </p:cNvGraphicFramePr>
          <p:nvPr>
            <p:ph sz="half" idx="2"/>
          </p:nvPr>
        </p:nvGraphicFramePr>
        <p:xfrm>
          <a:off x="6565900" y="3665538"/>
          <a:ext cx="203200" cy="393700"/>
        </p:xfrm>
        <a:graphic>
          <a:graphicData uri="http://schemas.openxmlformats.org/presentationml/2006/ole">
            <p:oleObj spid="_x0000_s3074" name="Equation" r:id="rId4" imgW="203040" imgH="393480" progId="Equation.3">
              <p:embed/>
            </p:oleObj>
          </a:graphicData>
        </a:graphic>
      </p:graphicFrame>
      <p:sp>
        <p:nvSpPr>
          <p:cNvPr id="55300" name="Arc 4"/>
          <p:cNvSpPr>
            <a:spLocks/>
          </p:cNvSpPr>
          <p:nvPr/>
        </p:nvSpPr>
        <p:spPr bwMode="auto">
          <a:xfrm flipV="1">
            <a:off x="0" y="0"/>
            <a:ext cx="4876800" cy="6019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0" y="60198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 flipV="1">
            <a:off x="1371600" y="9906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 flipH="1">
            <a:off x="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 flipV="1">
            <a:off x="57150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228600" y="6019800"/>
            <a:ext cx="43877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  </a:t>
            </a:r>
            <a:r>
              <a:rPr lang="en-US" b="1" dirty="0" smtClean="0"/>
              <a:t>     </a:t>
            </a:r>
            <a:r>
              <a:rPr lang="en-US" b="1" dirty="0"/>
              <a:t>-1         0     </a:t>
            </a:r>
            <a:r>
              <a:rPr lang="en-US" b="1" dirty="0" smtClean="0"/>
              <a:t> </a:t>
            </a:r>
            <a:r>
              <a:rPr lang="en-US" b="1"/>
              <a:t>1    </a:t>
            </a:r>
            <a:r>
              <a:rPr lang="en-US" b="1" smtClean="0"/>
              <a:t> </a:t>
            </a:r>
            <a:r>
              <a:rPr lang="en-US" b="1"/>
              <a:t>2    </a:t>
            </a:r>
            <a:r>
              <a:rPr lang="en-US" b="1" smtClean="0"/>
              <a:t> </a:t>
            </a:r>
            <a:r>
              <a:rPr lang="en-US" b="1"/>
              <a:t>3    </a:t>
            </a:r>
            <a:r>
              <a:rPr lang="en-US" b="1" smtClean="0"/>
              <a:t> </a:t>
            </a:r>
            <a:r>
              <a:rPr lang="en-US" b="1"/>
              <a:t>4   </a:t>
            </a:r>
            <a:r>
              <a:rPr lang="en-US" b="1" smtClean="0"/>
              <a:t> </a:t>
            </a:r>
            <a:r>
              <a:rPr lang="en-US" b="1" dirty="0"/>
              <a:t>5    </a:t>
            </a:r>
            <a:r>
              <a:rPr lang="en-US" b="1" dirty="0" smtClean="0"/>
              <a:t> </a:t>
            </a:r>
            <a:r>
              <a:rPr lang="en-US" b="1" dirty="0"/>
              <a:t>6   </a:t>
            </a:r>
            <a:r>
              <a:rPr lang="en-US" b="1" dirty="0" smtClean="0"/>
              <a:t> </a:t>
            </a:r>
            <a:r>
              <a:rPr lang="en-US" b="1" dirty="0"/>
              <a:t>7  </a:t>
            </a:r>
            <a:r>
              <a:rPr lang="en-US" b="1" dirty="0" smtClean="0"/>
              <a:t>  </a:t>
            </a:r>
            <a:r>
              <a:rPr lang="en-US" b="1" dirty="0"/>
              <a:t>8 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1447800" y="1905000"/>
            <a:ext cx="41870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15</a:t>
            </a:r>
          </a:p>
          <a:p>
            <a:r>
              <a:rPr lang="en-US" b="1" dirty="0" smtClean="0"/>
              <a:t>14</a:t>
            </a:r>
            <a:endParaRPr lang="en-US" b="1" dirty="0"/>
          </a:p>
          <a:p>
            <a:r>
              <a:rPr lang="en-US" b="1" dirty="0" smtClean="0"/>
              <a:t>13</a:t>
            </a:r>
            <a:endParaRPr lang="en-US" b="1" dirty="0"/>
          </a:p>
          <a:p>
            <a:r>
              <a:rPr lang="en-US" b="1" dirty="0" smtClean="0"/>
              <a:t>12</a:t>
            </a:r>
            <a:endParaRPr lang="en-US" b="1" dirty="0"/>
          </a:p>
          <a:p>
            <a:r>
              <a:rPr lang="en-US" b="1" dirty="0" smtClean="0"/>
              <a:t>11</a:t>
            </a:r>
            <a:endParaRPr lang="en-US" b="1" dirty="0"/>
          </a:p>
          <a:p>
            <a:r>
              <a:rPr lang="en-US" b="1" dirty="0"/>
              <a:t>10</a:t>
            </a:r>
          </a:p>
          <a:p>
            <a:r>
              <a:rPr lang="en-US" b="1" dirty="0" smtClean="0"/>
              <a:t>9</a:t>
            </a:r>
            <a:endParaRPr lang="en-US" b="1" dirty="0"/>
          </a:p>
          <a:p>
            <a:r>
              <a:rPr lang="en-US" b="1" dirty="0" smtClean="0"/>
              <a:t>8</a:t>
            </a:r>
            <a:endParaRPr lang="en-US" b="1" dirty="0"/>
          </a:p>
          <a:p>
            <a:r>
              <a:rPr lang="en-US" b="1" dirty="0" smtClean="0"/>
              <a:t>7</a:t>
            </a:r>
            <a:endParaRPr lang="en-US" b="1" dirty="0"/>
          </a:p>
          <a:p>
            <a:r>
              <a:rPr lang="en-US" b="1" dirty="0" smtClean="0"/>
              <a:t>6</a:t>
            </a:r>
            <a:endParaRPr lang="en-US" b="1" dirty="0"/>
          </a:p>
          <a:p>
            <a:r>
              <a:rPr lang="en-US" b="1" dirty="0"/>
              <a:t>5</a:t>
            </a:r>
          </a:p>
          <a:p>
            <a:r>
              <a:rPr lang="en-US" b="1" dirty="0" smtClean="0"/>
              <a:t>4</a:t>
            </a:r>
          </a:p>
          <a:p>
            <a:r>
              <a:rPr lang="en-US" b="1" dirty="0" smtClean="0"/>
              <a:t>3</a:t>
            </a:r>
          </a:p>
          <a:p>
            <a:r>
              <a:rPr lang="en-US" b="1" dirty="0" smtClean="0"/>
              <a:t>2</a:t>
            </a:r>
          </a:p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1219200" y="6096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3200400" y="6324600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 measured in years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5715000" y="0"/>
            <a:ext cx="3349625" cy="668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a)</a:t>
            </a:r>
            <a:r>
              <a:rPr lang="en-US" sz="1400"/>
              <a:t> </a:t>
            </a:r>
            <a:r>
              <a:rPr lang="en-US" sz="1400" b="1"/>
              <a:t>When did </a:t>
            </a:r>
            <a:r>
              <a:rPr lang="en-US" sz="1400" b="1" u="sng"/>
              <a:t>2000 </a:t>
            </a:r>
            <a:r>
              <a:rPr lang="en-US" sz="1400" b="1"/>
              <a:t>students </a:t>
            </a:r>
          </a:p>
          <a:p>
            <a:r>
              <a:rPr lang="en-US" sz="1400" b="1"/>
              <a:t>consider themselves </a:t>
            </a:r>
          </a:p>
          <a:p>
            <a:r>
              <a:rPr lang="en-US" sz="1400" b="1"/>
              <a:t>computer literate ? </a:t>
            </a:r>
          </a:p>
          <a:p>
            <a:r>
              <a:rPr lang="en-US" sz="1400" b="1"/>
              <a:t>Ans- In </a:t>
            </a:r>
            <a:r>
              <a:rPr lang="en-US" sz="1400" b="1" u="sng"/>
              <a:t>1991</a:t>
            </a:r>
          </a:p>
          <a:p>
            <a:endParaRPr lang="en-US" sz="1400" b="1" u="sng"/>
          </a:p>
          <a:p>
            <a:endParaRPr lang="en-US" sz="1400" b="1" u="sng"/>
          </a:p>
          <a:p>
            <a:r>
              <a:rPr lang="en-US" sz="1400" b="1">
                <a:solidFill>
                  <a:srgbClr val="FF0000"/>
                </a:solidFill>
              </a:rPr>
              <a:t>b)</a:t>
            </a:r>
            <a:r>
              <a:rPr lang="en-US" sz="1400" b="1"/>
              <a:t> </a:t>
            </a:r>
            <a:r>
              <a:rPr lang="en-US" sz="1400" b="1" u="sng"/>
              <a:t>How long</a:t>
            </a:r>
            <a:r>
              <a:rPr lang="en-US" sz="1400" b="1"/>
              <a:t> did it take that </a:t>
            </a:r>
          </a:p>
          <a:p>
            <a:r>
              <a:rPr lang="en-US" sz="1400" b="1"/>
              <a:t>number to</a:t>
            </a:r>
            <a:r>
              <a:rPr lang="en-US" sz="1400" b="1" u="sng"/>
              <a:t> double</a:t>
            </a:r>
            <a:r>
              <a:rPr lang="en-US" sz="1400" b="1"/>
              <a:t>?</a:t>
            </a:r>
          </a:p>
          <a:p>
            <a:r>
              <a:rPr lang="en-US" sz="1400" b="1" u="sng"/>
              <a:t>Ans Value of C doubled from 2 to 4 </a:t>
            </a:r>
          </a:p>
          <a:p>
            <a:r>
              <a:rPr lang="en-US" sz="1400" b="1" u="sng"/>
              <a:t>in one year</a:t>
            </a:r>
          </a:p>
          <a:p>
            <a:endParaRPr lang="en-US" sz="1400" b="1" u="sng"/>
          </a:p>
          <a:p>
            <a:endParaRPr lang="en-US" sz="1400" b="1" u="sng"/>
          </a:p>
          <a:p>
            <a:r>
              <a:rPr lang="en-US" sz="1400" b="1">
                <a:solidFill>
                  <a:srgbClr val="FF0000"/>
                </a:solidFill>
              </a:rPr>
              <a:t>c)</a:t>
            </a:r>
            <a:r>
              <a:rPr lang="en-US" sz="1400" b="1"/>
              <a:t> </a:t>
            </a:r>
            <a:r>
              <a:rPr lang="en-US" sz="1400" b="1" u="sng"/>
              <a:t>How long</a:t>
            </a:r>
            <a:r>
              <a:rPr lang="en-US" sz="1400" b="1"/>
              <a:t> did it take for the</a:t>
            </a:r>
          </a:p>
          <a:p>
            <a:r>
              <a:rPr lang="en-US" sz="1400" b="1"/>
              <a:t> number to </a:t>
            </a:r>
            <a:r>
              <a:rPr lang="en-US" sz="1400" b="1" u="sng"/>
              <a:t>double</a:t>
            </a:r>
            <a:r>
              <a:rPr lang="en-US" sz="1400" b="1"/>
              <a:t> again?</a:t>
            </a:r>
          </a:p>
          <a:p>
            <a:r>
              <a:rPr lang="en-US" sz="1400" b="1"/>
              <a:t>Ans-</a:t>
            </a:r>
            <a:r>
              <a:rPr lang="en-US" sz="1400" b="1" u="sng"/>
              <a:t> From 4 to 8 in one year</a:t>
            </a:r>
          </a:p>
          <a:p>
            <a:endParaRPr lang="en-US" sz="1400" b="1" u="sng"/>
          </a:p>
          <a:p>
            <a:endParaRPr lang="en-US" sz="1400" b="1" u="sng"/>
          </a:p>
          <a:p>
            <a:r>
              <a:rPr lang="en-US" sz="1400" b="1">
                <a:solidFill>
                  <a:srgbClr val="FF0000"/>
                </a:solidFill>
              </a:rPr>
              <a:t>d)</a:t>
            </a:r>
            <a:r>
              <a:rPr lang="en-US" sz="1400" b="1"/>
              <a:t> How many </a:t>
            </a:r>
            <a:r>
              <a:rPr lang="en-US" sz="1400" b="1" u="sng"/>
              <a:t>students </a:t>
            </a:r>
            <a:r>
              <a:rPr lang="en-US" sz="1400" b="1"/>
              <a:t>became </a:t>
            </a:r>
          </a:p>
          <a:p>
            <a:r>
              <a:rPr lang="en-US" sz="1400" b="1" u="sng"/>
              <a:t>computer literarate</a:t>
            </a:r>
          </a:p>
          <a:p>
            <a:endParaRPr lang="en-US" sz="1400" b="1" u="sng"/>
          </a:p>
          <a:p>
            <a:r>
              <a:rPr lang="en-US" sz="1400" b="1"/>
              <a:t>Ans- t starts from </a:t>
            </a:r>
            <a:r>
              <a:rPr lang="en-US" sz="1400" b="1" u="sng"/>
              <a:t>January 1990</a:t>
            </a:r>
          </a:p>
          <a:p>
            <a:r>
              <a:rPr lang="en-US" sz="1400" b="1"/>
              <a:t>In the beginning </a:t>
            </a:r>
            <a:r>
              <a:rPr lang="en-US" sz="1400" b="1" u="sng"/>
              <a:t>January 1992,</a:t>
            </a:r>
            <a:r>
              <a:rPr lang="en-US" sz="1400" b="1"/>
              <a:t> </a:t>
            </a:r>
          </a:p>
          <a:p>
            <a:r>
              <a:rPr lang="en-US" sz="1400" b="1"/>
              <a:t>t = 2 and C = 4, so 4000 students</a:t>
            </a:r>
          </a:p>
          <a:p>
            <a:r>
              <a:rPr lang="en-US" sz="1400" b="1"/>
              <a:t>were computer literate. In the</a:t>
            </a:r>
          </a:p>
          <a:p>
            <a:r>
              <a:rPr lang="en-US" sz="1400" b="1"/>
              <a:t> beginning of </a:t>
            </a:r>
            <a:r>
              <a:rPr lang="en-US" sz="1400" b="1" u="sng"/>
              <a:t>June 1993</a:t>
            </a:r>
            <a:r>
              <a:rPr lang="en-US" sz="1400" b="1"/>
              <a:t>, t = 3     = 3.4 </a:t>
            </a:r>
          </a:p>
          <a:p>
            <a:r>
              <a:rPr lang="en-US" sz="1400" b="1"/>
              <a:t>and C = 11. So 11,000 students were </a:t>
            </a:r>
          </a:p>
          <a:p>
            <a:r>
              <a:rPr lang="en-US" sz="1400" b="1"/>
              <a:t>computer literate. </a:t>
            </a:r>
          </a:p>
          <a:p>
            <a:endParaRPr lang="en-US" sz="1400" b="1"/>
          </a:p>
          <a:p>
            <a:r>
              <a:rPr lang="en-US" sz="1400" b="1"/>
              <a:t>Thus 11,000 – 4000 = 7000</a:t>
            </a:r>
          </a:p>
          <a:p>
            <a:r>
              <a:rPr lang="en-US" sz="1400" b="1"/>
              <a:t> students became computer literate </a:t>
            </a:r>
          </a:p>
          <a:p>
            <a:r>
              <a:rPr lang="en-US" sz="1400" b="1"/>
              <a:t>between </a:t>
            </a:r>
            <a:r>
              <a:rPr lang="en-US" sz="1400" b="1" u="sng"/>
              <a:t>January 1992 and June 1993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-92075" y="2830513"/>
            <a:ext cx="14716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No of students </a:t>
            </a:r>
          </a:p>
          <a:p>
            <a:r>
              <a:rPr lang="en-US" sz="1400" b="1"/>
              <a:t>in thousands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2286000" y="6477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V="1">
            <a:off x="7620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1050925" y="636111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1990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Evaluate each function for the given values (pg 34 )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8458200" cy="58674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2000" dirty="0"/>
          </a:p>
          <a:p>
            <a:pPr marL="609600" indent="-609600">
              <a:buFontTx/>
              <a:buAutoNum type="arabicPlain" startAt="41"/>
            </a:pPr>
            <a:r>
              <a:rPr lang="en-US" sz="2000" dirty="0"/>
              <a:t>f(x) = 6 -2x</a:t>
            </a:r>
          </a:p>
          <a:p>
            <a:pPr marL="609600" indent="-609600">
              <a:buFontTx/>
              <a:buAutoNum type="alphaLcParenR"/>
            </a:pPr>
            <a:r>
              <a:rPr lang="en-US" sz="2000" dirty="0"/>
              <a:t>f(3) = 6 – 2(3)=0</a:t>
            </a:r>
          </a:p>
          <a:p>
            <a:pPr marL="609600" indent="-609600">
              <a:buFontTx/>
              <a:buAutoNum type="alphaLcParenR"/>
            </a:pPr>
            <a:r>
              <a:rPr lang="en-US" sz="2000" dirty="0"/>
              <a:t>f(-2)= 6 – 2(-2)= 6 + 4= 10</a:t>
            </a:r>
          </a:p>
          <a:p>
            <a:pPr marL="609600" indent="-609600">
              <a:buFontTx/>
              <a:buAutoNum type="alphaLcParenR"/>
            </a:pPr>
            <a:r>
              <a:rPr lang="en-US" sz="2000" dirty="0"/>
              <a:t>f(12.7)= 6 -2(12.7) = 6 – 25.4 = -19.4</a:t>
            </a:r>
          </a:p>
          <a:p>
            <a:pPr marL="609600" indent="-609600">
              <a:buFontTx/>
              <a:buAutoNum type="alphaLcParenR"/>
            </a:pPr>
            <a:r>
              <a:rPr lang="en-US" sz="2000" dirty="0"/>
              <a:t>f(     ) = 6   – 2(     ) = 6 -     = 4 </a:t>
            </a:r>
            <a:endParaRPr lang="en-US" sz="2000" b="1" u="sng" dirty="0"/>
          </a:p>
          <a:p>
            <a:pPr marL="609600" indent="-609600">
              <a:buFontTx/>
              <a:buNone/>
            </a:pPr>
            <a:endParaRPr lang="en-US" sz="2000" b="1" u="sng" dirty="0" smtClean="0"/>
          </a:p>
          <a:p>
            <a:pPr marL="609600" indent="-609600">
              <a:buFontTx/>
              <a:buNone/>
            </a:pPr>
            <a:r>
              <a:rPr lang="en-US" sz="2000" dirty="0" smtClean="0"/>
              <a:t>48</a:t>
            </a:r>
            <a:endParaRPr lang="en-US" sz="2000" dirty="0"/>
          </a:p>
          <a:p>
            <a:pPr marL="609600" indent="-609600">
              <a:buFontTx/>
              <a:buNone/>
            </a:pPr>
            <a:r>
              <a:rPr lang="en-US" sz="2000" dirty="0"/>
              <a:t>D( r) =         5 – r</a:t>
            </a:r>
          </a:p>
          <a:p>
            <a:pPr marL="609600" indent="-609600">
              <a:buFontTx/>
              <a:buAutoNum type="alphaLcParenR"/>
            </a:pPr>
            <a:r>
              <a:rPr lang="en-US" sz="2000" dirty="0"/>
              <a:t>d(4) =      </a:t>
            </a:r>
            <a:r>
              <a:rPr lang="en-US" sz="2000" dirty="0" smtClean="0"/>
              <a:t>    5 </a:t>
            </a:r>
            <a:r>
              <a:rPr lang="en-US" sz="2000" dirty="0"/>
              <a:t>-4 =    </a:t>
            </a:r>
            <a:r>
              <a:rPr lang="en-US" sz="2000" dirty="0" smtClean="0"/>
              <a:t>1</a:t>
            </a:r>
            <a:endParaRPr lang="en-US" sz="2000" dirty="0"/>
          </a:p>
          <a:p>
            <a:pPr marL="609600" indent="-609600">
              <a:buFontTx/>
              <a:buAutoNum type="alphaLcParenR"/>
            </a:pPr>
            <a:r>
              <a:rPr lang="en-US" sz="2000" dirty="0"/>
              <a:t>d( - 3) =     5 – (-3) = </a:t>
            </a:r>
            <a:r>
              <a:rPr lang="en-US" sz="2000" dirty="0" smtClean="0"/>
              <a:t>           =  </a:t>
            </a:r>
            <a:r>
              <a:rPr lang="en-US" sz="2000" dirty="0"/>
              <a:t>2.828</a:t>
            </a:r>
          </a:p>
          <a:p>
            <a:pPr marL="609600" indent="-609600">
              <a:buFontTx/>
              <a:buAutoNum type="alphaLcParenR"/>
            </a:pPr>
            <a:r>
              <a:rPr lang="en-US" sz="2000" dirty="0"/>
              <a:t>d(-9)=  </a:t>
            </a:r>
            <a:r>
              <a:rPr lang="en-US" sz="2000" dirty="0" smtClean="0"/>
              <a:t>               =          = </a:t>
            </a:r>
            <a:r>
              <a:rPr lang="en-US" sz="2000" dirty="0"/>
              <a:t>3.742</a:t>
            </a:r>
          </a:p>
          <a:p>
            <a:pPr marL="609600" indent="-609600">
              <a:buFontTx/>
              <a:buAutoNum type="alphaLcParenR"/>
            </a:pPr>
            <a:r>
              <a:rPr lang="en-US" sz="2000" dirty="0"/>
              <a:t>d(4.6)=    </a:t>
            </a:r>
            <a:r>
              <a:rPr lang="en-US" sz="2000" dirty="0" smtClean="0"/>
              <a:t>             =          = </a:t>
            </a:r>
            <a:r>
              <a:rPr lang="en-US" sz="2000" dirty="0"/>
              <a:t>0.632</a:t>
            </a:r>
          </a:p>
        </p:txBody>
      </p:sp>
      <p:graphicFrame>
        <p:nvGraphicFramePr>
          <p:cNvPr id="57372" name="Object 28"/>
          <p:cNvGraphicFramePr>
            <a:graphicFrameLocks noChangeAspect="1"/>
          </p:cNvGraphicFramePr>
          <p:nvPr>
            <p:ph sz="quarter" idx="2"/>
          </p:nvPr>
        </p:nvGraphicFramePr>
        <p:xfrm>
          <a:off x="2590800" y="2819400"/>
          <a:ext cx="228600" cy="590549"/>
        </p:xfrm>
        <a:graphic>
          <a:graphicData uri="http://schemas.openxmlformats.org/presentationml/2006/ole">
            <p:oleObj spid="_x0000_s4098" name="Equation" r:id="rId3" imgW="152280" imgH="393480" progId="Equation.3">
              <p:embed/>
            </p:oleObj>
          </a:graphicData>
        </a:graphic>
      </p:graphicFrame>
      <p:graphicFrame>
        <p:nvGraphicFramePr>
          <p:cNvPr id="57374" name="Object 30"/>
          <p:cNvGraphicFramePr>
            <a:graphicFrameLocks noChangeAspect="1"/>
          </p:cNvGraphicFramePr>
          <p:nvPr>
            <p:ph sz="quarter" idx="3"/>
          </p:nvPr>
        </p:nvGraphicFramePr>
        <p:xfrm>
          <a:off x="1371600" y="2819400"/>
          <a:ext cx="228600" cy="590550"/>
        </p:xfrm>
        <a:graphic>
          <a:graphicData uri="http://schemas.openxmlformats.org/presentationml/2006/ole">
            <p:oleObj spid="_x0000_s4099" name="Equation" r:id="rId4" imgW="152280" imgH="393480" progId="Equation.3">
              <p:embed/>
            </p:oleObj>
          </a:graphicData>
        </a:graphic>
      </p:graphicFrame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1828800" y="4419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 flipV="1">
            <a:off x="1981200" y="4343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2133600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1371600" y="4038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V="1">
            <a:off x="1524000" y="3886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16764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1981200" y="487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V="1">
            <a:off x="20574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2209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7376" name="Object 32"/>
          <p:cNvGraphicFramePr>
            <a:graphicFrameLocks noChangeAspect="1"/>
          </p:cNvGraphicFramePr>
          <p:nvPr/>
        </p:nvGraphicFramePr>
        <p:xfrm>
          <a:off x="4114800" y="2819399"/>
          <a:ext cx="228600" cy="590873"/>
        </p:xfrm>
        <a:graphic>
          <a:graphicData uri="http://schemas.openxmlformats.org/presentationml/2006/ole">
            <p:oleObj spid="_x0000_s4100" name="Equation" r:id="rId5" imgW="152280" imgH="393480" progId="Equation.3">
              <p:embed/>
            </p:oleObj>
          </a:graphicData>
        </a:graphic>
      </p:graphicFrame>
      <p:graphicFrame>
        <p:nvGraphicFramePr>
          <p:cNvPr id="57377" name="Object 33"/>
          <p:cNvGraphicFramePr>
            <a:graphicFrameLocks noChangeAspect="1"/>
          </p:cNvGraphicFramePr>
          <p:nvPr/>
        </p:nvGraphicFramePr>
        <p:xfrm>
          <a:off x="3505200" y="2743200"/>
          <a:ext cx="228600" cy="590550"/>
        </p:xfrm>
        <a:graphic>
          <a:graphicData uri="http://schemas.openxmlformats.org/presentationml/2006/ole">
            <p:oleObj spid="_x0000_s4101" name="Equation" r:id="rId6" imgW="152280" imgH="393480" progId="Equation.3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3276600" y="4724400"/>
          <a:ext cx="304800" cy="304800"/>
        </p:xfrm>
        <a:graphic>
          <a:graphicData uri="http://schemas.openxmlformats.org/presentationml/2006/ole">
            <p:oleObj spid="_x0000_s4102" name="Equation" r:id="rId7" imgW="228600" imgH="228600" progId="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1752600" y="5029200"/>
          <a:ext cx="838200" cy="335280"/>
        </p:xfrm>
        <a:graphic>
          <a:graphicData uri="http://schemas.openxmlformats.org/presentationml/2006/ole">
            <p:oleObj spid="_x0000_s4103" name="Equation" r:id="rId8" imgW="634680" imgH="253800" progId="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2895600" y="5029200"/>
          <a:ext cx="412377" cy="304800"/>
        </p:xfrm>
        <a:graphic>
          <a:graphicData uri="http://schemas.openxmlformats.org/presentationml/2006/ole">
            <p:oleObj spid="_x0000_s4104" name="Equation" r:id="rId9" imgW="291960" imgH="215640" progId="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1981200" y="5410200"/>
          <a:ext cx="762000" cy="311727"/>
        </p:xfrm>
        <a:graphic>
          <a:graphicData uri="http://schemas.openxmlformats.org/presentationml/2006/ole">
            <p:oleObj spid="_x0000_s4105" name="Equation" r:id="rId10" imgW="558720" imgH="228600" progId="">
              <p:embed/>
            </p:oleObj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3124200" y="5410200"/>
          <a:ext cx="381000" cy="326571"/>
        </p:xfrm>
        <a:graphic>
          <a:graphicData uri="http://schemas.openxmlformats.org/presentationml/2006/ole">
            <p:oleObj spid="_x0000_s4106" name="Equation" r:id="rId11" imgW="2664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b="1" dirty="0"/>
              <a:t>1.2  pg 37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z="2000" dirty="0"/>
              <a:t>61. g(x) = 8</a:t>
            </a:r>
          </a:p>
          <a:p>
            <a:pPr marL="609600" indent="-609600">
              <a:buFontTx/>
              <a:buAutoNum type="alphaLcParenR"/>
            </a:pPr>
            <a:r>
              <a:rPr lang="en-US" sz="2000" dirty="0"/>
              <a:t>g(2) = 8</a:t>
            </a:r>
          </a:p>
          <a:p>
            <a:pPr marL="609600" indent="-609600">
              <a:buFontTx/>
              <a:buAutoNum type="alphaLcParenR"/>
            </a:pPr>
            <a:r>
              <a:rPr lang="en-US" sz="2000" dirty="0"/>
              <a:t>g(8) = 8</a:t>
            </a:r>
          </a:p>
          <a:p>
            <a:pPr marL="609600" indent="-609600">
              <a:buFontTx/>
              <a:buAutoNum type="alphaLcParenR"/>
            </a:pPr>
            <a:r>
              <a:rPr lang="en-US" sz="2000" dirty="0"/>
              <a:t>g(a+1) = 8</a:t>
            </a:r>
          </a:p>
          <a:p>
            <a:pPr marL="609600" indent="-609600">
              <a:buFontTx/>
              <a:buAutoNum type="alphaLcParenR"/>
            </a:pPr>
            <a:r>
              <a:rPr lang="en-US" sz="2000" dirty="0"/>
              <a:t>g(-x) = 8</a:t>
            </a:r>
          </a:p>
          <a:p>
            <a:pPr marL="609600" indent="-609600">
              <a:buFontTx/>
              <a:buNone/>
            </a:pPr>
            <a:endParaRPr lang="en-US" sz="2000" dirty="0"/>
          </a:p>
          <a:p>
            <a:pPr marL="609600" indent="-609600">
              <a:buFontTx/>
              <a:buNone/>
            </a:pPr>
            <a:r>
              <a:rPr lang="en-US" sz="2000" dirty="0"/>
              <a:t>64. Q(t) = 5t</a:t>
            </a:r>
            <a:r>
              <a:rPr lang="en-US" sz="2000" baseline="30000" dirty="0"/>
              <a:t>3</a:t>
            </a:r>
          </a:p>
          <a:p>
            <a:pPr marL="609600" indent="-609600">
              <a:buFontTx/>
              <a:buAutoNum type="alphaLcParenR"/>
            </a:pPr>
            <a:r>
              <a:rPr lang="en-US" sz="2000" dirty="0"/>
              <a:t>Q(2t) = 5(2t)</a:t>
            </a:r>
            <a:r>
              <a:rPr lang="en-US" sz="2000" baseline="30000" dirty="0"/>
              <a:t>3</a:t>
            </a:r>
            <a:r>
              <a:rPr lang="en-US" sz="2000" dirty="0"/>
              <a:t>= 40 t</a:t>
            </a:r>
            <a:r>
              <a:rPr lang="en-US" sz="2000" baseline="30000" dirty="0"/>
              <a:t>3</a:t>
            </a:r>
          </a:p>
          <a:p>
            <a:pPr marL="609600" indent="-609600">
              <a:buFontTx/>
              <a:buAutoNum type="alphaLcParenR"/>
            </a:pPr>
            <a:r>
              <a:rPr lang="en-US" sz="2000" dirty="0"/>
              <a:t>2Q(t) = 2.5t</a:t>
            </a:r>
            <a:r>
              <a:rPr lang="en-US" sz="2000" baseline="30000" dirty="0"/>
              <a:t>3</a:t>
            </a:r>
            <a:r>
              <a:rPr lang="en-US" sz="2000" dirty="0"/>
              <a:t> = 10t</a:t>
            </a:r>
            <a:r>
              <a:rPr lang="en-US" sz="2000" baseline="30000" dirty="0"/>
              <a:t>3</a:t>
            </a:r>
          </a:p>
          <a:p>
            <a:pPr marL="609600" indent="-609600">
              <a:buFontTx/>
              <a:buAutoNum type="alphaLcParenR"/>
            </a:pPr>
            <a:r>
              <a:rPr lang="en-US" sz="2000" dirty="0"/>
              <a:t>Q(t</a:t>
            </a:r>
            <a:r>
              <a:rPr lang="en-US" sz="2000" baseline="30000" dirty="0"/>
              <a:t>2</a:t>
            </a:r>
            <a:r>
              <a:rPr lang="en-US" sz="2000" dirty="0"/>
              <a:t>) = 5 (t</a:t>
            </a:r>
            <a:r>
              <a:rPr lang="en-US" sz="2000" baseline="30000" dirty="0"/>
              <a:t>2</a:t>
            </a:r>
            <a:r>
              <a:rPr lang="en-US" sz="2000" dirty="0"/>
              <a:t>)</a:t>
            </a:r>
            <a:r>
              <a:rPr lang="en-US" sz="2000" baseline="30000" dirty="0"/>
              <a:t>3</a:t>
            </a:r>
            <a:r>
              <a:rPr lang="en-US" sz="2000" dirty="0"/>
              <a:t>= 5t</a:t>
            </a:r>
            <a:r>
              <a:rPr lang="en-US" sz="2000" baseline="30000" dirty="0"/>
              <a:t>6</a:t>
            </a:r>
          </a:p>
          <a:p>
            <a:pPr marL="609600" indent="-609600">
              <a:buFontTx/>
              <a:buAutoNum type="alphaLcParenR"/>
            </a:pPr>
            <a:r>
              <a:rPr lang="en-US" sz="2000" dirty="0"/>
              <a:t>[Q(t)]</a:t>
            </a:r>
            <a:r>
              <a:rPr lang="en-US" sz="2000" baseline="30000" dirty="0"/>
              <a:t>2</a:t>
            </a:r>
            <a:r>
              <a:rPr lang="en-US" sz="2000" dirty="0"/>
              <a:t> = (5t</a:t>
            </a:r>
            <a:r>
              <a:rPr lang="en-US" sz="2000" baseline="30000" dirty="0"/>
              <a:t>3</a:t>
            </a:r>
            <a:r>
              <a:rPr lang="en-US" sz="2000" dirty="0"/>
              <a:t>)</a:t>
            </a:r>
            <a:r>
              <a:rPr lang="en-US" sz="2000" baseline="30000" dirty="0"/>
              <a:t>2</a:t>
            </a:r>
            <a:r>
              <a:rPr lang="en-US" sz="2000" dirty="0"/>
              <a:t> = 25t</a:t>
            </a:r>
            <a:r>
              <a:rPr lang="en-US" sz="2000" baseline="30000" dirty="0"/>
              <a:t>6</a:t>
            </a:r>
          </a:p>
          <a:p>
            <a:pPr marL="609600" indent="-609600">
              <a:buFontTx/>
              <a:buAutoNum type="alphaLcParenR"/>
            </a:pPr>
            <a:endParaRPr lang="en-US" sz="2000" dirty="0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17525" y="950913"/>
            <a:ext cx="52616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Evaluate the function and simplify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sz="3200">
                <a:latin typeface="Times New Roman" pitchFamily="18" charset="0"/>
              </a:rPr>
              <a:t>Graphs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>
                <a:latin typeface="Times New Roman" pitchFamily="18" charset="0"/>
              </a:rPr>
              <a:t>   No tool for conveying information about a  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      system is more powerful than a graph</a:t>
            </a:r>
          </a:p>
          <a:p>
            <a:pPr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latin typeface="Times New Roman" pitchFamily="18" charset="0"/>
              </a:rPr>
              <a:t>  Large number of examples are explained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     plotting by hand and using graphing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     calculator (TI 83/84)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z="2800" b="1"/>
              <a:t>Ch 1 - Linear Model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46482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u="sng"/>
              <a:t>Mathematical techniques</a:t>
            </a:r>
            <a:r>
              <a:rPr lang="en-US" sz="2400" b="1"/>
              <a:t> are used 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Analyze data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Identify trends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Predict the effects of change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/>
              <a:t>This quantitative methods are the concepts of </a:t>
            </a:r>
            <a:r>
              <a:rPr lang="en-US" sz="2400" b="1" u="sng"/>
              <a:t>skills of algebra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 b="1" u="sng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/>
              <a:t>You will use skills you learned in </a:t>
            </a:r>
            <a:r>
              <a:rPr lang="en-US" sz="2400" b="1" u="sng"/>
              <a:t>elementary algebra</a:t>
            </a:r>
            <a:r>
              <a:rPr lang="en-US" sz="2400" b="1"/>
              <a:t> to solve problems and to study a </a:t>
            </a:r>
            <a:r>
              <a:rPr lang="en-US" sz="2400" b="1" u="sng"/>
              <a:t>variety of phenomena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u="sng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/>
              <a:t>the description of relationships between variables by using </a:t>
            </a:r>
            <a:r>
              <a:rPr lang="en-US" sz="2400" b="1" u="sng"/>
              <a:t>equations</a:t>
            </a:r>
            <a:r>
              <a:rPr lang="en-US" sz="2400" b="1"/>
              <a:t>, </a:t>
            </a:r>
            <a:r>
              <a:rPr lang="en-US" sz="2400" b="1" u="sng"/>
              <a:t>graphs</a:t>
            </a:r>
            <a:r>
              <a:rPr lang="en-US" sz="2400" b="1"/>
              <a:t>, and </a:t>
            </a:r>
            <a:r>
              <a:rPr lang="en-US" sz="2400" b="1" u="sng"/>
              <a:t>table of values</a:t>
            </a:r>
            <a:r>
              <a:rPr lang="en-US" sz="2400" b="1"/>
              <a:t>. This process is called </a:t>
            </a:r>
            <a:r>
              <a:rPr lang="en-US" sz="2400" b="1" u="sng"/>
              <a:t>Mathematical Modeling </a:t>
            </a:r>
          </a:p>
          <a:p>
            <a:pPr>
              <a:lnSpc>
                <a:spcPct val="90000"/>
              </a:lnSpc>
            </a:pPr>
            <a:endParaRPr lang="en-US" sz="2400" b="1" u="sng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General Form For a Linear Equation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The graph of any equation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                      Ax + By = C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Where A and B are not both equal to zero, is a </a:t>
            </a:r>
          </a:p>
          <a:p>
            <a:pPr>
              <a:buFontTx/>
              <a:buNone/>
            </a:pPr>
            <a:r>
              <a:rPr lang="en-US" sz="2800"/>
              <a:t>straight 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/>
              <a:t>Linear Equations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All the models for examples have equations with a similar form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Y = ( starting value ) + ( rate of change ) . 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Graph will be  straight lines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So we called these are Linear Equations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u="sng"/>
              <a:t>For Example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u="sng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C = 6 + 5t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This can be written equivalently as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1800"/>
              <a:t>5t + C = 6 (subtract 5t from both sides 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So It is a </a:t>
            </a:r>
            <a:r>
              <a:rPr lang="en-US" sz="1800" b="1" u="sng"/>
              <a:t>linear equation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Note : </a:t>
            </a:r>
            <a:r>
              <a:rPr lang="en-US" sz="1800" b="1" u="sng"/>
              <a:t>General Form for a Linear Equation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The graph of any equation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Ax + By = 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Where </a:t>
            </a:r>
            <a:r>
              <a:rPr lang="en-US" sz="1800" u="sng"/>
              <a:t>A </a:t>
            </a:r>
            <a:r>
              <a:rPr lang="en-US" sz="1800"/>
              <a:t>and </a:t>
            </a:r>
            <a:r>
              <a:rPr lang="en-US" sz="1800" u="sng"/>
              <a:t>B</a:t>
            </a:r>
            <a:r>
              <a:rPr lang="en-US" sz="1800"/>
              <a:t> are not both equal to </a:t>
            </a:r>
            <a:r>
              <a:rPr lang="en-US" sz="1800" u="sng"/>
              <a:t>zero</a:t>
            </a:r>
            <a:r>
              <a:rPr lang="en-US" sz="1800"/>
              <a:t>, is a </a:t>
            </a:r>
            <a:r>
              <a:rPr lang="en-US" sz="1800" u="sng"/>
              <a:t>straight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/>
              <a:t>Intercepts of a Graph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229600" cy="5791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en-US" sz="1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 u="sng">
                <a:latin typeface="Times New Roman" pitchFamily="18" charset="0"/>
              </a:rPr>
              <a:t>Intercepts of a graph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 b="1" u="sng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>
                <a:latin typeface="Times New Roman" pitchFamily="18" charset="0"/>
              </a:rPr>
              <a:t>The points where a graph crosses the axes are called the </a:t>
            </a:r>
            <a:r>
              <a:rPr lang="en-US" sz="2000" b="1" u="sng">
                <a:latin typeface="Times New Roman" pitchFamily="18" charset="0"/>
              </a:rPr>
              <a:t>intercepts</a:t>
            </a:r>
            <a:r>
              <a:rPr lang="en-US" sz="2000">
                <a:latin typeface="Times New Roman" pitchFamily="18" charset="0"/>
              </a:rPr>
              <a:t> of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>
                <a:latin typeface="Times New Roman" pitchFamily="18" charset="0"/>
              </a:rPr>
              <a:t>the graph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>
                <a:latin typeface="Times New Roman" pitchFamily="18" charset="0"/>
              </a:rPr>
              <a:t>To find the </a:t>
            </a:r>
            <a:r>
              <a:rPr lang="en-US" sz="2000" b="1" u="sng">
                <a:latin typeface="Times New Roman" pitchFamily="18" charset="0"/>
              </a:rPr>
              <a:t>x-intercepts</a:t>
            </a:r>
            <a:r>
              <a:rPr lang="en-US" sz="2000">
                <a:latin typeface="Times New Roman" pitchFamily="18" charset="0"/>
              </a:rPr>
              <a:t>, set y = 0 and solve for </a:t>
            </a:r>
            <a:r>
              <a:rPr lang="en-US" sz="2000" b="1" u="sng">
                <a:latin typeface="Times New Roman" pitchFamily="18" charset="0"/>
              </a:rPr>
              <a:t>x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>
                <a:latin typeface="Times New Roman" pitchFamily="18" charset="0"/>
              </a:rPr>
              <a:t>To find the </a:t>
            </a:r>
            <a:r>
              <a:rPr lang="en-US" sz="2000" b="1" u="sng">
                <a:latin typeface="Times New Roman" pitchFamily="18" charset="0"/>
              </a:rPr>
              <a:t>y-intercepts</a:t>
            </a:r>
            <a:r>
              <a:rPr lang="en-US" sz="2000">
                <a:latin typeface="Times New Roman" pitchFamily="18" charset="0"/>
              </a:rPr>
              <a:t>, set x = 0 and solve for </a:t>
            </a:r>
            <a:r>
              <a:rPr lang="en-US" sz="2000" b="1" u="sng">
                <a:latin typeface="Times New Roman" pitchFamily="18" charset="0"/>
              </a:rPr>
              <a:t>y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b="1" u="sng">
                <a:latin typeface="Times New Roman" pitchFamily="18" charset="0"/>
              </a:rPr>
              <a:t>To Graph a Line Using the Intercept Method</a:t>
            </a:r>
            <a:r>
              <a:rPr lang="en-US" sz="2000" b="1"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 b="1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>
                <a:latin typeface="Times New Roman" pitchFamily="18" charset="0"/>
              </a:rPr>
              <a:t>Find the intercepts of the line</a:t>
            </a:r>
          </a:p>
          <a:p>
            <a:pPr marL="609600" indent="-609600">
              <a:lnSpc>
                <a:spcPct val="80000"/>
              </a:lnSpc>
              <a:buFontTx/>
              <a:buAutoNum type="alphaLcPeriod"/>
            </a:pPr>
            <a:r>
              <a:rPr lang="en-US" sz="2000">
                <a:latin typeface="Times New Roman" pitchFamily="18" charset="0"/>
              </a:rPr>
              <a:t>To find the </a:t>
            </a:r>
            <a:r>
              <a:rPr lang="en-US" sz="2000" b="1" u="sng">
                <a:latin typeface="Times New Roman" pitchFamily="18" charset="0"/>
              </a:rPr>
              <a:t>x-intercept</a:t>
            </a:r>
            <a:r>
              <a:rPr lang="en-US" sz="2000">
                <a:latin typeface="Times New Roman" pitchFamily="18" charset="0"/>
              </a:rPr>
              <a:t>, set y = 0 and solve for </a:t>
            </a:r>
            <a:r>
              <a:rPr lang="en-US" sz="2000" b="1" u="sng">
                <a:latin typeface="Times New Roman" pitchFamily="18" charset="0"/>
              </a:rPr>
              <a:t>x</a:t>
            </a:r>
          </a:p>
          <a:p>
            <a:pPr marL="609600" indent="-609600">
              <a:lnSpc>
                <a:spcPct val="80000"/>
              </a:lnSpc>
              <a:buFontTx/>
              <a:buAutoNum type="alphaLcPeriod"/>
            </a:pPr>
            <a:r>
              <a:rPr lang="en-US" sz="2000">
                <a:latin typeface="Times New Roman" pitchFamily="18" charset="0"/>
              </a:rPr>
              <a:t>To find the</a:t>
            </a:r>
            <a:r>
              <a:rPr lang="en-US" sz="2000" b="1" u="sng">
                <a:latin typeface="Times New Roman" pitchFamily="18" charset="0"/>
              </a:rPr>
              <a:t> y-intercept</a:t>
            </a:r>
            <a:r>
              <a:rPr lang="en-US" sz="2000">
                <a:latin typeface="Times New Roman" pitchFamily="18" charset="0"/>
              </a:rPr>
              <a:t>, set x = 0 and solve for </a:t>
            </a:r>
            <a:r>
              <a:rPr lang="en-US" sz="2000" b="1" u="sng">
                <a:latin typeface="Times New Roman" pitchFamily="18" charset="0"/>
              </a:rPr>
              <a:t>y</a:t>
            </a:r>
            <a:r>
              <a:rPr lang="en-US" sz="2000">
                <a:latin typeface="Times New Roman" pitchFamily="18" charset="0"/>
              </a:rPr>
              <a:t>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>
                <a:latin typeface="Times New Roman" pitchFamily="18" charset="0"/>
              </a:rPr>
              <a:t>2.       </a:t>
            </a:r>
            <a:r>
              <a:rPr lang="en-US" sz="2000" b="1" u="sng">
                <a:latin typeface="Times New Roman" pitchFamily="18" charset="0"/>
              </a:rPr>
              <a:t>Plot the intercepts</a:t>
            </a:r>
            <a:r>
              <a:rPr lang="en-US" sz="2000">
                <a:latin typeface="Times New Roman" pitchFamily="18" charset="0"/>
              </a:rPr>
              <a:t>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>
                <a:latin typeface="Times New Roman" pitchFamily="18" charset="0"/>
              </a:rPr>
              <a:t>3.       Choose a value for x and find a third point on the line.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>
                <a:latin typeface="Times New Roman" pitchFamily="18" charset="0"/>
              </a:rPr>
              <a:t>4.       Draw a line through the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2400" b="1"/>
              <a:t>Example 17 , Pg = 16</a:t>
            </a:r>
          </a:p>
        </p:txBody>
      </p:sp>
      <p:graphicFrame>
        <p:nvGraphicFramePr>
          <p:cNvPr id="81937" name="Rectangle 17"/>
          <p:cNvGraphicFramePr>
            <a:graphicFrameLocks/>
          </p:cNvGraphicFramePr>
          <p:nvPr>
            <p:ph sz="half" idx="2"/>
          </p:nvPr>
        </p:nvGraphicFramePr>
        <p:xfrm>
          <a:off x="6667500" y="3862388"/>
          <a:ext cx="0" cy="0"/>
        </p:xfrm>
        <a:graphic>
          <a:graphicData uri="http://schemas.openxmlformats.org/presentationml/2006/ole">
            <p:oleObj spid="_x0000_s1026" name="Equation" r:id="rId3" imgW="0" imgH="0" progId="Equation.3">
              <p:embed/>
            </p:oleObj>
          </a:graphicData>
        </a:graphic>
      </p:graphicFrame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2286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>
            <a:off x="7620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5257800" y="4343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6553200" y="21336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 flipV="1">
            <a:off x="5867400" y="4038600"/>
            <a:ext cx="2743200" cy="10668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6613525" y="4862513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(0, -4)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7527925" y="3795713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(9, 0)</a:t>
            </a:r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>
            <a:off x="19812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2209800" y="2895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2971800" y="289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2209800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>
            <a:off x="2286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6" name="Line 16"/>
          <p:cNvSpPr>
            <a:spLocks noChangeShapeType="1"/>
          </p:cNvSpPr>
          <p:nvPr/>
        </p:nvSpPr>
        <p:spPr bwMode="auto">
          <a:xfrm>
            <a:off x="13716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0" y="11684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Find the </a:t>
            </a:r>
            <a:r>
              <a:rPr lang="en-US" b="1" u="sng"/>
              <a:t>intercepts of the graph</a:t>
            </a:r>
            <a:r>
              <a:rPr lang="en-US" b="1"/>
              <a:t> and </a:t>
            </a:r>
            <a:r>
              <a:rPr lang="en-US" b="1" u="sng"/>
              <a:t>graph the equation</a:t>
            </a:r>
            <a:r>
              <a:rPr lang="en-US" b="1"/>
              <a:t> by the intercept method</a:t>
            </a:r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6689725" y="5141913"/>
            <a:ext cx="135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y-intercept</a:t>
            </a:r>
          </a:p>
        </p:txBody>
      </p:sp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7791450" y="3352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x-intercept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2400" y="1600200"/>
            <a:ext cx="1316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 </a:t>
            </a:r>
            <a:r>
              <a:rPr lang="en-US" b="1" dirty="0" smtClean="0"/>
              <a:t>x  _   y     </a:t>
            </a:r>
            <a:r>
              <a:rPr lang="en-US" b="1" baseline="-25000" dirty="0" smtClean="0"/>
              <a:t>=  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52400" y="1981200"/>
            <a:ext cx="841897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 9       4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28600" y="2590800"/>
            <a:ext cx="4572000" cy="30839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u="sng" dirty="0" smtClean="0"/>
              <a:t>Solution,</a:t>
            </a:r>
            <a:r>
              <a:rPr lang="en-US" b="1" dirty="0" smtClean="0"/>
              <a:t> </a:t>
            </a:r>
            <a:r>
              <a:rPr lang="en-US" b="1" u="sng" dirty="0" smtClean="0"/>
              <a:t>Set x = 0</a:t>
            </a:r>
            <a:r>
              <a:rPr lang="en-US" b="1" dirty="0" smtClean="0"/>
              <a:t>,    0     _      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                                     9             4      </a:t>
            </a:r>
            <a:r>
              <a:rPr lang="en-US" b="1" baseline="30000" dirty="0" smtClean="0"/>
              <a:t>= 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                                 - 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                                   4    </a:t>
            </a:r>
            <a:r>
              <a:rPr lang="en-US" b="1" baseline="30000" dirty="0" smtClean="0"/>
              <a:t>= 1 </a:t>
            </a:r>
            <a:r>
              <a:rPr lang="en-US" b="1" dirty="0" smtClean="0"/>
              <a:t>,     y = - 4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u="sng" dirty="0" smtClean="0"/>
              <a:t>y-intercept  </a:t>
            </a:r>
            <a:r>
              <a:rPr lang="en-US" b="1" dirty="0" smtClean="0">
                <a:solidFill>
                  <a:srgbClr val="FF0000"/>
                </a:solidFill>
              </a:rPr>
              <a:t>is the point (0, - 4)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u="sng" dirty="0" smtClean="0"/>
              <a:t>Set y = 0</a:t>
            </a:r>
            <a:r>
              <a:rPr lang="en-US" b="1" dirty="0" smtClean="0"/>
              <a:t>,     x    -    0    </a:t>
            </a:r>
            <a:r>
              <a:rPr lang="en-US" b="1" baseline="-25000" dirty="0" smtClean="0"/>
              <a:t>=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                     9         4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x    </a:t>
            </a:r>
            <a:r>
              <a:rPr lang="en-US" b="1" baseline="-25000" dirty="0" smtClean="0"/>
              <a:t>= 1   </a:t>
            </a:r>
            <a:r>
              <a:rPr lang="en-US" b="1" dirty="0" smtClean="0"/>
              <a:t>,       x = 9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9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u="sng" dirty="0" smtClean="0"/>
              <a:t>x-intercept  </a:t>
            </a:r>
            <a:r>
              <a:rPr lang="en-US" b="1" dirty="0" smtClean="0">
                <a:solidFill>
                  <a:srgbClr val="FF0000"/>
                </a:solidFill>
              </a:rPr>
              <a:t>is the point (9, 0)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b="1"/>
              <a:t>Graphing an Equation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534400" cy="4525963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en-US" dirty="0"/>
              <a:t>To graph an equation: ( in </a:t>
            </a:r>
            <a:r>
              <a:rPr lang="en-US" dirty="0" smtClean="0"/>
              <a:t>Graphing Calculator)</a:t>
            </a:r>
          </a:p>
          <a:p>
            <a:pPr marL="609600" indent="-609600">
              <a:buFontTx/>
              <a:buNone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u="sng" dirty="0"/>
              <a:t>Press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Y =</a:t>
            </a:r>
            <a:r>
              <a:rPr lang="en-US" dirty="0"/>
              <a:t> and enter the equation you wish to graph</a:t>
            </a:r>
          </a:p>
          <a:p>
            <a:pPr marL="609600" indent="-609600">
              <a:buFontTx/>
              <a:buAutoNum type="arabicPeriod"/>
            </a:pPr>
            <a:r>
              <a:rPr lang="en-US" u="sng" dirty="0"/>
              <a:t>Press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WINDOW </a:t>
            </a:r>
            <a:r>
              <a:rPr lang="en-US" dirty="0"/>
              <a:t>and select a suitable graphing window</a:t>
            </a:r>
          </a:p>
          <a:p>
            <a:pPr marL="609600" indent="-609600">
              <a:buFontTx/>
              <a:buAutoNum type="arabicPeriod"/>
            </a:pPr>
            <a:r>
              <a:rPr lang="en-US" u="sng" dirty="0"/>
              <a:t>Press</a:t>
            </a:r>
            <a:r>
              <a:rPr lang="en-US" dirty="0"/>
              <a:t> </a:t>
            </a:r>
            <a:r>
              <a:rPr lang="en-US" dirty="0" smtClean="0">
                <a:solidFill>
                  <a:srgbClr val="00B0F0"/>
                </a:solidFill>
              </a:rPr>
              <a:t>GRAPH</a:t>
            </a:r>
          </a:p>
          <a:p>
            <a:pPr marL="609600" indent="-609600">
              <a:buFontTx/>
              <a:buAutoNum type="arabicPeriod"/>
            </a:pPr>
            <a:r>
              <a:rPr lang="en-US" u="sng" dirty="0" smtClean="0"/>
              <a:t>Press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2</a:t>
            </a:r>
            <a:r>
              <a:rPr lang="en-US" baseline="30000" dirty="0" smtClean="0">
                <a:solidFill>
                  <a:srgbClr val="00B0F0"/>
                </a:solidFill>
              </a:rPr>
              <a:t>nd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F0"/>
                </a:solidFill>
              </a:rPr>
              <a:t>Table 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1966</Words>
  <Application>Microsoft Office PowerPoint</Application>
  <PresentationFormat>On-screen Show (4:3)</PresentationFormat>
  <Paragraphs>379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Ch 1.1</vt:lpstr>
      <vt:lpstr>Functions</vt:lpstr>
      <vt:lpstr>Graphs</vt:lpstr>
      <vt:lpstr>Ch 1 - Linear Model</vt:lpstr>
      <vt:lpstr>General Form For a Linear Equation</vt:lpstr>
      <vt:lpstr>Linear Equations</vt:lpstr>
      <vt:lpstr>Intercepts of a Graph</vt:lpstr>
      <vt:lpstr>Example 17 , Pg = 16</vt:lpstr>
      <vt:lpstr>Graphing an Equation</vt:lpstr>
      <vt:lpstr>Using Graphing Calculator to solve the equation,  Equation 572 – 23x = 181</vt:lpstr>
      <vt:lpstr> Ex 1.1 , 39 ( Pg 18) a) Solve the equation for y in terms of x b) Graph the equation on your calculator in the specified window c) Make a pencil and paper sketch of the graph Label the scales on your axes, and the coordinates of the intercepts</vt:lpstr>
      <vt:lpstr>Graphing Calculator</vt:lpstr>
      <vt:lpstr>Ex4( pg 15)</vt:lpstr>
      <vt:lpstr>                                    Exercise 1.1  ( Example 4, pg – 15)</vt:lpstr>
      <vt:lpstr>Function Notation</vt:lpstr>
      <vt:lpstr>                   </vt:lpstr>
      <vt:lpstr>Definition of function ( Pg 19)</vt:lpstr>
      <vt:lpstr>Ch 1.2 (pg 19)   Definition and Function</vt:lpstr>
      <vt:lpstr>1.2 Functions defined by Tables (24 Pg 31) </vt:lpstr>
      <vt:lpstr>No26</vt:lpstr>
      <vt:lpstr>Graph of the function</vt:lpstr>
      <vt:lpstr>Evaluate each function for the given values (pg 34 )</vt:lpstr>
      <vt:lpstr>1.2  pg 37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1.1</dc:title>
  <dc:creator>Learning Technology Center</dc:creator>
  <cp:lastModifiedBy> </cp:lastModifiedBy>
  <cp:revision>14</cp:revision>
  <dcterms:created xsi:type="dcterms:W3CDTF">2008-08-25T20:56:04Z</dcterms:created>
  <dcterms:modified xsi:type="dcterms:W3CDTF">2009-09-02T15:59:09Z</dcterms:modified>
</cp:coreProperties>
</file>